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73" r:id="rId2"/>
    <p:sldId id="256" r:id="rId3"/>
    <p:sldId id="257" r:id="rId4"/>
    <p:sldId id="259" r:id="rId5"/>
    <p:sldId id="258" r:id="rId6"/>
    <p:sldId id="260" r:id="rId7"/>
    <p:sldId id="261" r:id="rId8"/>
    <p:sldId id="263" r:id="rId9"/>
    <p:sldId id="262" r:id="rId10"/>
    <p:sldId id="265" r:id="rId11"/>
    <p:sldId id="268" r:id="rId12"/>
    <p:sldId id="266"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 Hường Triệu" initials="MHT" lastIdx="1" clrIdx="0">
    <p:extLst>
      <p:ext uri="{19B8F6BF-5375-455C-9EA6-DF929625EA0E}">
        <p15:presenceInfo xmlns:p15="http://schemas.microsoft.com/office/powerpoint/2012/main" userId="27837d0ea99a059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hông có Kiểu, Không có Lướ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54" d="100"/>
          <a:sy n="54" d="100"/>
        </p:scale>
        <p:origin x="86" y="3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C50891-9577-406F-A49A-C415F5F07107}" type="datetimeFigureOut">
              <a:rPr lang="en-US" smtClean="0"/>
              <a:t>21/10/2021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C82B7-7B0C-4F45-A791-497B6AC2EA99}" type="slidenum">
              <a:rPr lang="en-US" smtClean="0"/>
              <a:t>‹#›</a:t>
            </a:fld>
            <a:endParaRPr lang="en-US"/>
          </a:p>
        </p:txBody>
      </p:sp>
    </p:spTree>
    <p:extLst>
      <p:ext uri="{BB962C8B-B14F-4D97-AF65-F5344CB8AC3E}">
        <p14:creationId xmlns:p14="http://schemas.microsoft.com/office/powerpoint/2010/main" val="2141405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C50891-9577-406F-A49A-C415F5F07107}" type="datetimeFigureOut">
              <a:rPr lang="en-US" smtClean="0"/>
              <a:t>21/10/2021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C82B7-7B0C-4F45-A791-497B6AC2EA99}" type="slidenum">
              <a:rPr lang="en-US" smtClean="0"/>
              <a:t>‹#›</a:t>
            </a:fld>
            <a:endParaRPr lang="en-US"/>
          </a:p>
        </p:txBody>
      </p:sp>
    </p:spTree>
    <p:extLst>
      <p:ext uri="{BB962C8B-B14F-4D97-AF65-F5344CB8AC3E}">
        <p14:creationId xmlns:p14="http://schemas.microsoft.com/office/powerpoint/2010/main" val="1402918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C50891-9577-406F-A49A-C415F5F07107}" type="datetimeFigureOut">
              <a:rPr lang="en-US" smtClean="0"/>
              <a:t>21/10/2021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C82B7-7B0C-4F45-A791-497B6AC2EA99}" type="slidenum">
              <a:rPr lang="en-US" smtClean="0"/>
              <a:t>‹#›</a:t>
            </a:fld>
            <a:endParaRPr lang="en-US"/>
          </a:p>
        </p:txBody>
      </p:sp>
    </p:spTree>
    <p:extLst>
      <p:ext uri="{BB962C8B-B14F-4D97-AF65-F5344CB8AC3E}">
        <p14:creationId xmlns:p14="http://schemas.microsoft.com/office/powerpoint/2010/main" val="3910564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C50891-9577-406F-A49A-C415F5F07107}" type="datetimeFigureOut">
              <a:rPr lang="en-US" smtClean="0"/>
              <a:t>21/10/2021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C82B7-7B0C-4F45-A791-497B6AC2EA99}" type="slidenum">
              <a:rPr lang="en-US" smtClean="0"/>
              <a:t>‹#›</a:t>
            </a:fld>
            <a:endParaRPr lang="en-US"/>
          </a:p>
        </p:txBody>
      </p:sp>
    </p:spTree>
    <p:extLst>
      <p:ext uri="{BB962C8B-B14F-4D97-AF65-F5344CB8AC3E}">
        <p14:creationId xmlns:p14="http://schemas.microsoft.com/office/powerpoint/2010/main" val="3707151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C50891-9577-406F-A49A-C415F5F07107}" type="datetimeFigureOut">
              <a:rPr lang="en-US" smtClean="0"/>
              <a:t>21/10/2021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C82B7-7B0C-4F45-A791-497B6AC2EA99}" type="slidenum">
              <a:rPr lang="en-US" smtClean="0"/>
              <a:t>‹#›</a:t>
            </a:fld>
            <a:endParaRPr lang="en-US"/>
          </a:p>
        </p:txBody>
      </p:sp>
    </p:spTree>
    <p:extLst>
      <p:ext uri="{BB962C8B-B14F-4D97-AF65-F5344CB8AC3E}">
        <p14:creationId xmlns:p14="http://schemas.microsoft.com/office/powerpoint/2010/main" val="1350152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C50891-9577-406F-A49A-C415F5F07107}" type="datetimeFigureOut">
              <a:rPr lang="en-US" smtClean="0"/>
              <a:t>21/10/2021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C82B7-7B0C-4F45-A791-497B6AC2EA99}" type="slidenum">
              <a:rPr lang="en-US" smtClean="0"/>
              <a:t>‹#›</a:t>
            </a:fld>
            <a:endParaRPr lang="en-US"/>
          </a:p>
        </p:txBody>
      </p:sp>
    </p:spTree>
    <p:extLst>
      <p:ext uri="{BB962C8B-B14F-4D97-AF65-F5344CB8AC3E}">
        <p14:creationId xmlns:p14="http://schemas.microsoft.com/office/powerpoint/2010/main" val="391324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C50891-9577-406F-A49A-C415F5F07107}" type="datetimeFigureOut">
              <a:rPr lang="en-US" smtClean="0"/>
              <a:t>21/10/2021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BC82B7-7B0C-4F45-A791-497B6AC2EA99}" type="slidenum">
              <a:rPr lang="en-US" smtClean="0"/>
              <a:t>‹#›</a:t>
            </a:fld>
            <a:endParaRPr lang="en-US"/>
          </a:p>
        </p:txBody>
      </p:sp>
    </p:spTree>
    <p:extLst>
      <p:ext uri="{BB962C8B-B14F-4D97-AF65-F5344CB8AC3E}">
        <p14:creationId xmlns:p14="http://schemas.microsoft.com/office/powerpoint/2010/main" val="987797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C50891-9577-406F-A49A-C415F5F07107}" type="datetimeFigureOut">
              <a:rPr lang="en-US" smtClean="0"/>
              <a:t>21/10/2021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BC82B7-7B0C-4F45-A791-497B6AC2EA99}" type="slidenum">
              <a:rPr lang="en-US" smtClean="0"/>
              <a:t>‹#›</a:t>
            </a:fld>
            <a:endParaRPr lang="en-US"/>
          </a:p>
        </p:txBody>
      </p:sp>
    </p:spTree>
    <p:extLst>
      <p:ext uri="{BB962C8B-B14F-4D97-AF65-F5344CB8AC3E}">
        <p14:creationId xmlns:p14="http://schemas.microsoft.com/office/powerpoint/2010/main" val="2343835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50891-9577-406F-A49A-C415F5F07107}" type="datetimeFigureOut">
              <a:rPr lang="en-US" smtClean="0"/>
              <a:t>21/10/2021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BC82B7-7B0C-4F45-A791-497B6AC2EA99}" type="slidenum">
              <a:rPr lang="en-US" smtClean="0"/>
              <a:t>‹#›</a:t>
            </a:fld>
            <a:endParaRPr lang="en-US"/>
          </a:p>
        </p:txBody>
      </p:sp>
    </p:spTree>
    <p:extLst>
      <p:ext uri="{BB962C8B-B14F-4D97-AF65-F5344CB8AC3E}">
        <p14:creationId xmlns:p14="http://schemas.microsoft.com/office/powerpoint/2010/main" val="123180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C50891-9577-406F-A49A-C415F5F07107}" type="datetimeFigureOut">
              <a:rPr lang="en-US" smtClean="0"/>
              <a:t>21/10/2021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C82B7-7B0C-4F45-A791-497B6AC2EA99}" type="slidenum">
              <a:rPr lang="en-US" smtClean="0"/>
              <a:t>‹#›</a:t>
            </a:fld>
            <a:endParaRPr lang="en-US"/>
          </a:p>
        </p:txBody>
      </p:sp>
    </p:spTree>
    <p:extLst>
      <p:ext uri="{BB962C8B-B14F-4D97-AF65-F5344CB8AC3E}">
        <p14:creationId xmlns:p14="http://schemas.microsoft.com/office/powerpoint/2010/main" val="2203705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C50891-9577-406F-A49A-C415F5F07107}" type="datetimeFigureOut">
              <a:rPr lang="en-US" smtClean="0"/>
              <a:t>21/10/2021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C82B7-7B0C-4F45-A791-497B6AC2EA99}" type="slidenum">
              <a:rPr lang="en-US" smtClean="0"/>
              <a:t>‹#›</a:t>
            </a:fld>
            <a:endParaRPr lang="en-US"/>
          </a:p>
        </p:txBody>
      </p:sp>
    </p:spTree>
    <p:extLst>
      <p:ext uri="{BB962C8B-B14F-4D97-AF65-F5344CB8AC3E}">
        <p14:creationId xmlns:p14="http://schemas.microsoft.com/office/powerpoint/2010/main" val="275313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50891-9577-406F-A49A-C415F5F07107}" type="datetimeFigureOut">
              <a:rPr lang="en-US" smtClean="0"/>
              <a:t>21/10/2021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C82B7-7B0C-4F45-A791-497B6AC2EA99}" type="slidenum">
              <a:rPr lang="en-US" smtClean="0"/>
              <a:t>‹#›</a:t>
            </a:fld>
            <a:endParaRPr lang="en-US"/>
          </a:p>
        </p:txBody>
      </p:sp>
    </p:spTree>
    <p:extLst>
      <p:ext uri="{BB962C8B-B14F-4D97-AF65-F5344CB8AC3E}">
        <p14:creationId xmlns:p14="http://schemas.microsoft.com/office/powerpoint/2010/main" val="22377345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1.xml"/><Relationship Id="rId5" Type="http://schemas.openxmlformats.org/officeDocument/2006/relationships/slide" Target="slide8.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jpg"/><Relationship Id="rId5" Type="http://schemas.microsoft.com/office/2007/relationships/hdphoto" Target="../media/hdphoto2.wdp"/><Relationship Id="rId10" Type="http://schemas.openxmlformats.org/officeDocument/2006/relationships/slide" Target="slide6.xml"/><Relationship Id="rId4" Type="http://schemas.openxmlformats.org/officeDocument/2006/relationships/image" Target="../media/image4.png"/><Relationship Id="rId9"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jpg"/><Relationship Id="rId5" Type="http://schemas.microsoft.com/office/2007/relationships/hdphoto" Target="../media/hdphoto2.wdp"/><Relationship Id="rId4" Type="http://schemas.openxmlformats.org/officeDocument/2006/relationships/image" Target="../media/image4.png"/><Relationship Id="rId9"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danh thiếp, văn bản&#10;&#10;Mô tả được tạo với mức tin cậy rất cao">
            <a:extLst>
              <a:ext uri="{FF2B5EF4-FFF2-40B4-BE49-F238E27FC236}">
                <a16:creationId xmlns:a16="http://schemas.microsoft.com/office/drawing/2014/main" id="{0529FA68-C61F-4078-B986-0C422F2A0733}"/>
              </a:ext>
            </a:extLst>
          </p:cNvPr>
          <p:cNvPicPr>
            <a:picLocks noChangeAspect="1"/>
          </p:cNvPicPr>
          <p:nvPr/>
        </p:nvPicPr>
        <p:blipFill rotWithShape="1">
          <a:blip r:embed="rId2">
            <a:duotone>
              <a:prstClr val="black"/>
              <a:prstClr val="white"/>
            </a:duotone>
            <a:extLst>
              <a:ext uri="{28A0092B-C50C-407E-A947-70E740481C1C}">
                <a14:useLocalDpi xmlns:a14="http://schemas.microsoft.com/office/drawing/2010/main" val="0"/>
              </a:ext>
            </a:extLst>
          </a:blip>
          <a:srcRect l="16153" t="9091" r="11030" b="2"/>
          <a:stretch/>
        </p:blipFill>
        <p:spPr>
          <a:xfrm>
            <a:off x="4544156" y="160866"/>
            <a:ext cx="7065281" cy="6858001"/>
          </a:xfrm>
          <a:custGeom>
            <a:avLst/>
            <a:gdLst>
              <a:gd name="connsiteX0" fmla="*/ 379987 w 7065281"/>
              <a:gd name="connsiteY0" fmla="*/ 0 h 6858001"/>
              <a:gd name="connsiteX1" fmla="*/ 7065281 w 7065281"/>
              <a:gd name="connsiteY1" fmla="*/ 0 h 6858001"/>
              <a:gd name="connsiteX2" fmla="*/ 7065281 w 7065281"/>
              <a:gd name="connsiteY2" fmla="*/ 6858001 h 6858001"/>
              <a:gd name="connsiteX3" fmla="*/ 27809 w 7065281"/>
              <a:gd name="connsiteY3" fmla="*/ 6858001 h 6858001"/>
              <a:gd name="connsiteX4" fmla="*/ 1803228 w 7065281"/>
              <a:gd name="connsiteY4" fmla="*/ 4521201 h 6858001"/>
              <a:gd name="connsiteX5" fmla="*/ 0 w 7065281"/>
              <a:gd name="connsiteY5" fmla="*/ 0 h 6858001"/>
              <a:gd name="connsiteX6" fmla="*/ 379987 w 7065281"/>
              <a:gd name="connsiteY6" fmla="*/ 0 h 6858001"/>
              <a:gd name="connsiteX7" fmla="*/ 0 w 7065281"/>
              <a:gd name="connsiteY7"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Tiêu đề 1">
            <a:extLst>
              <a:ext uri="{FF2B5EF4-FFF2-40B4-BE49-F238E27FC236}">
                <a16:creationId xmlns:a16="http://schemas.microsoft.com/office/drawing/2014/main" id="{C2353365-F4B4-41A4-BB3C-85C1AD210700}"/>
              </a:ext>
            </a:extLst>
          </p:cNvPr>
          <p:cNvSpPr>
            <a:spLocks noGrp="1"/>
          </p:cNvSpPr>
          <p:nvPr>
            <p:ph type="title"/>
          </p:nvPr>
        </p:nvSpPr>
        <p:spPr>
          <a:xfrm>
            <a:off x="582563" y="3048000"/>
            <a:ext cx="5123515" cy="2369093"/>
          </a:xfrm>
        </p:spPr>
        <p:txBody>
          <a:bodyPr vert="horz" lIns="91440" tIns="45720" rIns="91440" bIns="45720" rtlCol="0" anchor="b">
            <a:noAutofit/>
          </a:bodyPr>
          <a:lstStyle/>
          <a:p>
            <a:pPr algn="r"/>
            <a:r>
              <a:rPr lang="en-US" sz="6000" b="1">
                <a:latin typeface="Tahoma" panose="020B0604030504040204" pitchFamily="34" charset="0"/>
                <a:ea typeface="Tahoma" panose="020B0604030504040204" pitchFamily="34" charset="0"/>
                <a:cs typeface="Tahoma" panose="020B0604030504040204" pitchFamily="34" charset="0"/>
              </a:rPr>
              <a:t>Bài 6  </a:t>
            </a:r>
            <a:br>
              <a:rPr lang="en-US" sz="6000" b="1">
                <a:latin typeface="Tahoma" panose="020B0604030504040204" pitchFamily="34" charset="0"/>
                <a:ea typeface="Tahoma" panose="020B0604030504040204" pitchFamily="34" charset="0"/>
                <a:cs typeface="Tahoma" panose="020B0604030504040204" pitchFamily="34" charset="0"/>
              </a:rPr>
            </a:br>
            <a:r>
              <a:rPr lang="en-US" sz="6000" b="1">
                <a:latin typeface="Tahoma" panose="020B0604030504040204" pitchFamily="34" charset="0"/>
                <a:ea typeface="Tahoma" panose="020B0604030504040204" pitchFamily="34" charset="0"/>
                <a:cs typeface="Tahoma" panose="020B0604030504040204" pitchFamily="34" charset="0"/>
              </a:rPr>
              <a:t>Tìm kiếm thông tin từ internet</a:t>
            </a:r>
          </a:p>
        </p:txBody>
      </p:sp>
      <p:sp>
        <p:nvSpPr>
          <p:cNvPr id="3" name="Hộp Văn bản 2">
            <a:extLst>
              <a:ext uri="{FF2B5EF4-FFF2-40B4-BE49-F238E27FC236}">
                <a16:creationId xmlns:a16="http://schemas.microsoft.com/office/drawing/2014/main" id="{E7F724B8-FA1D-43D4-A35B-397EA4842606}"/>
              </a:ext>
            </a:extLst>
          </p:cNvPr>
          <p:cNvSpPr txBox="1"/>
          <p:nvPr/>
        </p:nvSpPr>
        <p:spPr>
          <a:xfrm>
            <a:off x="1527652" y="5586426"/>
            <a:ext cx="3016504" cy="923330"/>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Tin học lớp 4</a:t>
            </a:r>
          </a:p>
          <a:p>
            <a:r>
              <a:rPr lang="en-US" b="1">
                <a:solidFill>
                  <a:srgbClr val="FF0000"/>
                </a:solidFill>
                <a:latin typeface="Times New Roman" panose="02020603050405020304" pitchFamily="18" charset="0"/>
                <a:cs typeface="Times New Roman" panose="02020603050405020304" pitchFamily="18" charset="0"/>
              </a:rPr>
              <a:t>Tuần 6</a:t>
            </a:r>
          </a:p>
          <a:p>
            <a:r>
              <a:rPr lang="en-US" b="1">
                <a:solidFill>
                  <a:srgbClr val="FF0000"/>
                </a:solidFill>
                <a:latin typeface="Times New Roman" panose="02020603050405020304" pitchFamily="18" charset="0"/>
                <a:cs typeface="Times New Roman" panose="02020603050405020304" pitchFamily="18" charset="0"/>
              </a:rPr>
              <a:t>Gv: </a:t>
            </a:r>
            <a:r>
              <a:rPr lang="en-US" b="1" smtClean="0">
                <a:solidFill>
                  <a:srgbClr val="FF0000"/>
                </a:solidFill>
                <a:latin typeface="Times New Roman" panose="02020603050405020304" pitchFamily="18" charset="0"/>
                <a:cs typeface="Times New Roman" panose="02020603050405020304" pitchFamily="18" charset="0"/>
              </a:rPr>
              <a:t>Đào Hoàng Hà</a:t>
            </a:r>
            <a:endParaRPr lang="en-US"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1837577"/>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292AC90-D6E3-4697-AC4F-6229AF767601}"/>
              </a:ext>
            </a:extLst>
          </p:cNvPr>
          <p:cNvSpPr>
            <a:spLocks noGrp="1"/>
          </p:cNvSpPr>
          <p:nvPr>
            <p:ph type="ctrTitle"/>
          </p:nvPr>
        </p:nvSpPr>
        <p:spPr>
          <a:xfrm>
            <a:off x="677334" y="609599"/>
            <a:ext cx="3843375" cy="5545667"/>
          </a:xfrm>
        </p:spPr>
        <p:txBody>
          <a:bodyPr vert="horz" lIns="91440" tIns="45720" rIns="91440" bIns="45720" rtlCol="0" anchor="ctr">
            <a:normAutofit/>
          </a:bodyPr>
          <a:lstStyle/>
          <a:p>
            <a:pPr algn="l"/>
            <a:r>
              <a:rPr lang="en-US" b="1">
                <a:solidFill>
                  <a:srgbClr val="FF0000"/>
                </a:solidFill>
                <a:latin typeface="Tahoma" panose="020B0604030504040204" pitchFamily="34" charset="0"/>
                <a:ea typeface="Tahoma" panose="020B0604030504040204" pitchFamily="34" charset="0"/>
                <a:cs typeface="Tahoma" panose="020B0604030504040204" pitchFamily="34" charset="0"/>
              </a:rPr>
              <a:t>Hoạt động cơ bản</a:t>
            </a:r>
          </a:p>
        </p:txBody>
      </p:sp>
      <p:sp>
        <p:nvSpPr>
          <p:cNvPr id="3" name="Tiêu đề phụ 2">
            <a:extLst>
              <a:ext uri="{FF2B5EF4-FFF2-40B4-BE49-F238E27FC236}">
                <a16:creationId xmlns:a16="http://schemas.microsoft.com/office/drawing/2014/main" id="{5D8AF104-1D15-4F9B-9A12-F238A0523259}"/>
              </a:ext>
            </a:extLst>
          </p:cNvPr>
          <p:cNvSpPr>
            <a:spLocks noGrp="1"/>
          </p:cNvSpPr>
          <p:nvPr>
            <p:ph type="subTitle" idx="1"/>
          </p:nvPr>
        </p:nvSpPr>
        <p:spPr>
          <a:xfrm>
            <a:off x="6116084" y="609600"/>
            <a:ext cx="5511296" cy="5545667"/>
          </a:xfrm>
        </p:spPr>
        <p:txBody>
          <a:bodyPr vert="horz" lIns="91440" tIns="45720" rIns="91440" bIns="45720" rtlCol="0" anchor="ctr">
            <a:normAutofit/>
          </a:bodyPr>
          <a:lstStyle/>
          <a:p>
            <a:pPr algn="l">
              <a:buFont typeface="Wingdings 3" charset="2"/>
              <a:buChar char=""/>
            </a:pPr>
            <a:r>
              <a:rPr lang="en-US" b="1">
                <a:solidFill>
                  <a:srgbClr val="FFFFFF"/>
                </a:solidFill>
              </a:rPr>
              <a:t>2</a:t>
            </a:r>
            <a:r>
              <a:rPr lang="en-US" sz="2800" b="1">
                <a:solidFill>
                  <a:srgbClr val="FFFFFF"/>
                </a:solidFill>
                <a:latin typeface="Times New Roman" panose="02020603050405020304" pitchFamily="18" charset="0"/>
                <a:cs typeface="Times New Roman" panose="02020603050405020304" pitchFamily="18" charset="0"/>
              </a:rPr>
              <a:t>. Tìm kiếm thông tin trên internet</a:t>
            </a:r>
          </a:p>
          <a:p>
            <a:pPr algn="l">
              <a:buFont typeface="Wingdings 3" charset="2"/>
              <a:buChar char=""/>
            </a:pPr>
            <a:r>
              <a:rPr lang="en-US" sz="2800" b="1">
                <a:solidFill>
                  <a:srgbClr val="FFFFFF"/>
                </a:solidFill>
                <a:latin typeface="Times New Roman" panose="02020603050405020304" pitchFamily="18" charset="0"/>
                <a:cs typeface="Times New Roman" panose="02020603050405020304" pitchFamily="18" charset="0"/>
              </a:rPr>
              <a:t>A. TÌM KIẾM THÔNG TIN TRÊN WEP :</a:t>
            </a:r>
          </a:p>
          <a:p>
            <a:pPr algn="l">
              <a:buFont typeface="Wingdings 3" charset="2"/>
              <a:buChar char=""/>
            </a:pPr>
            <a:r>
              <a:rPr lang="en-US" sz="2800" b="1">
                <a:solidFill>
                  <a:srgbClr val="FFFFFF"/>
                </a:solidFill>
                <a:latin typeface="Times New Roman" panose="02020603050405020304" pitchFamily="18" charset="0"/>
                <a:cs typeface="Times New Roman" panose="02020603050405020304" pitchFamily="18" charset="0"/>
              </a:rPr>
              <a:t>      HỌC TOÁN LỚP 4</a:t>
            </a:r>
          </a:p>
          <a:p>
            <a:pPr algn="l">
              <a:buFont typeface="Wingdings 3" charset="2"/>
              <a:buChar char=""/>
            </a:pPr>
            <a:r>
              <a:rPr lang="en-US" sz="2800" b="1">
                <a:solidFill>
                  <a:srgbClr val="FFFFFF"/>
                </a:solidFill>
                <a:latin typeface="Times New Roman" panose="02020603050405020304" pitchFamily="18" charset="0"/>
                <a:cs typeface="Times New Roman" panose="02020603050405020304" pitchFamily="18" charset="0"/>
              </a:rPr>
              <a:t>B. QUAN SÁT- THẢO LUẬN</a:t>
            </a:r>
          </a:p>
          <a:p>
            <a:pPr algn="l">
              <a:buFont typeface="Wingdings 3" charset="2"/>
              <a:buChar char=""/>
            </a:pPr>
            <a:r>
              <a:rPr lang="en-US" sz="2800" b="1">
                <a:solidFill>
                  <a:srgbClr val="FFFFFF"/>
                </a:solidFill>
                <a:latin typeface="Times New Roman" panose="02020603050405020304" pitchFamily="18" charset="0"/>
                <a:cs typeface="Times New Roman" panose="02020603050405020304" pitchFamily="18" charset="0"/>
              </a:rPr>
              <a:t>C. THỰC HÀNH TÌM KIẾM: </a:t>
            </a:r>
          </a:p>
          <a:p>
            <a:pPr algn="l">
              <a:buFont typeface="Wingdings 3" charset="2"/>
              <a:buChar char=""/>
            </a:pPr>
            <a:r>
              <a:rPr lang="en-US" sz="2800" b="1">
                <a:solidFill>
                  <a:srgbClr val="FFFFFF"/>
                </a:solidFill>
                <a:latin typeface="Times New Roman" panose="02020603050405020304" pitchFamily="18" charset="0"/>
                <a:cs typeface="Times New Roman" panose="02020603050405020304" pitchFamily="18" charset="0"/>
              </a:rPr>
              <a:t>       HÌNH ẢNH HOA HỒNG</a:t>
            </a:r>
          </a:p>
          <a:p>
            <a:pPr algn="l">
              <a:buFont typeface="Wingdings 3" charset="2"/>
              <a:buChar char=""/>
            </a:pPr>
            <a:endParaRPr lang="en-US">
              <a:solidFill>
                <a:srgbClr val="FFFFFF"/>
              </a:solidFill>
            </a:endParaRPr>
          </a:p>
        </p:txBody>
      </p:sp>
    </p:spTree>
    <p:extLst>
      <p:ext uri="{BB962C8B-B14F-4D97-AF65-F5344CB8AC3E}">
        <p14:creationId xmlns:p14="http://schemas.microsoft.com/office/powerpoint/2010/main" val="20788392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292AC90-D6E3-4697-AC4F-6229AF767601}"/>
              </a:ext>
            </a:extLst>
          </p:cNvPr>
          <p:cNvSpPr>
            <a:spLocks noGrp="1"/>
          </p:cNvSpPr>
          <p:nvPr>
            <p:ph type="ctrTitle"/>
          </p:nvPr>
        </p:nvSpPr>
        <p:spPr>
          <a:xfrm>
            <a:off x="7829658" y="1253067"/>
            <a:ext cx="3371742" cy="4351866"/>
          </a:xfrm>
        </p:spPr>
        <p:txBody>
          <a:bodyPr vert="horz" lIns="91440" tIns="45720" rIns="91440" bIns="45720" rtlCol="0" anchor="ctr">
            <a:normAutofit/>
          </a:bodyPr>
          <a:lstStyle/>
          <a:p>
            <a:pPr algn="l"/>
            <a:r>
              <a:rPr lang="en-US" sz="3600" b="1">
                <a:solidFill>
                  <a:schemeClr val="bg1"/>
                </a:solidFill>
              </a:rPr>
              <a:t>Hoạt động </a:t>
            </a:r>
            <a:br>
              <a:rPr lang="en-US" sz="3600" b="1">
                <a:solidFill>
                  <a:schemeClr val="bg1"/>
                </a:solidFill>
              </a:rPr>
            </a:br>
            <a:r>
              <a:rPr lang="en-US" sz="3600" b="1">
                <a:solidFill>
                  <a:schemeClr val="bg1"/>
                </a:solidFill>
              </a:rPr>
              <a:t>thực hành</a:t>
            </a:r>
          </a:p>
        </p:txBody>
      </p:sp>
      <p:sp>
        <p:nvSpPr>
          <p:cNvPr id="3" name="Tiêu đề phụ 2">
            <a:extLst>
              <a:ext uri="{FF2B5EF4-FFF2-40B4-BE49-F238E27FC236}">
                <a16:creationId xmlns:a16="http://schemas.microsoft.com/office/drawing/2014/main" id="{5D8AF104-1D15-4F9B-9A12-F238A0523259}"/>
              </a:ext>
            </a:extLst>
          </p:cNvPr>
          <p:cNvSpPr>
            <a:spLocks noGrp="1"/>
          </p:cNvSpPr>
          <p:nvPr>
            <p:ph type="subTitle" idx="1"/>
          </p:nvPr>
        </p:nvSpPr>
        <p:spPr>
          <a:xfrm>
            <a:off x="677334" y="1253067"/>
            <a:ext cx="6155266" cy="4351866"/>
          </a:xfrm>
        </p:spPr>
        <p:txBody>
          <a:bodyPr vert="horz" lIns="91440" tIns="45720" rIns="91440" bIns="45720" rtlCol="0" anchor="ctr">
            <a:normAutofit/>
          </a:bodyPr>
          <a:lstStyle/>
          <a:p>
            <a:pPr marL="342900" indent="-342900" algn="l">
              <a:buFont typeface="Wingdings 3" charset="2"/>
              <a:buChar char=""/>
            </a:pPr>
            <a:r>
              <a:rPr lang="en-US" b="1">
                <a:solidFill>
                  <a:schemeClr val="tx1">
                    <a:lumMod val="75000"/>
                    <a:lumOff val="25000"/>
                  </a:schemeClr>
                </a:solidFill>
              </a:rPr>
              <a:t>Tìm và đọc truyện cổ tích tấm cám</a:t>
            </a:r>
          </a:p>
          <a:p>
            <a:pPr algn="l">
              <a:buFont typeface="Wingdings 3" charset="2"/>
              <a:buChar char=""/>
            </a:pPr>
            <a:r>
              <a:rPr lang="en-US" b="1">
                <a:solidFill>
                  <a:schemeClr val="tx1">
                    <a:lumMod val="75000"/>
                    <a:lumOff val="25000"/>
                  </a:schemeClr>
                </a:solidFill>
              </a:rPr>
              <a:t>A, Truy cập trang wep:</a:t>
            </a:r>
          </a:p>
          <a:p>
            <a:pPr algn="l">
              <a:buFont typeface="Wingdings 3" charset="2"/>
              <a:buChar char=""/>
            </a:pPr>
            <a:r>
              <a:rPr lang="en-US" b="1">
                <a:solidFill>
                  <a:schemeClr val="tx1">
                    <a:lumMod val="75000"/>
                    <a:lumOff val="25000"/>
                  </a:schemeClr>
                </a:solidFill>
              </a:rPr>
              <a:t>Google.com.vn tìm ảnh hoa em yêu thích</a:t>
            </a:r>
          </a:p>
          <a:p>
            <a:pPr algn="l">
              <a:buFont typeface="Wingdings 3" charset="2"/>
              <a:buChar char=""/>
            </a:pPr>
            <a:r>
              <a:rPr lang="en-US" b="1">
                <a:solidFill>
                  <a:schemeClr val="tx1">
                    <a:lumMod val="75000"/>
                    <a:lumOff val="25000"/>
                  </a:schemeClr>
                </a:solidFill>
              </a:rPr>
              <a:t>B, soạn văn bản với dòng nội dung chủ đê: Loài hoa em yêu thích</a:t>
            </a:r>
          </a:p>
          <a:p>
            <a:pPr algn="l">
              <a:buFont typeface="Wingdings 3" charset="2"/>
              <a:buChar char=""/>
            </a:pPr>
            <a:r>
              <a:rPr lang="en-US" b="1">
                <a:solidFill>
                  <a:schemeClr val="tx1">
                    <a:lumMod val="75000"/>
                    <a:lumOff val="25000"/>
                  </a:schemeClr>
                </a:solidFill>
              </a:rPr>
              <a:t>- Chèn ảnh hoa</a:t>
            </a:r>
            <a:endParaRPr lang="en-US">
              <a:solidFill>
                <a:schemeClr val="tx1">
                  <a:lumMod val="75000"/>
                  <a:lumOff val="25000"/>
                </a:schemeClr>
              </a:solidFill>
            </a:endParaRPr>
          </a:p>
        </p:txBody>
      </p:sp>
    </p:spTree>
    <p:extLst>
      <p:ext uri="{BB962C8B-B14F-4D97-AF65-F5344CB8AC3E}">
        <p14:creationId xmlns:p14="http://schemas.microsoft.com/office/powerpoint/2010/main" val="3810186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292AC90-D6E3-4697-AC4F-6229AF767601}"/>
              </a:ext>
            </a:extLst>
          </p:cNvPr>
          <p:cNvSpPr>
            <a:spLocks noGrp="1"/>
          </p:cNvSpPr>
          <p:nvPr>
            <p:ph type="ctrTitle"/>
          </p:nvPr>
        </p:nvSpPr>
        <p:spPr>
          <a:xfrm>
            <a:off x="1043950" y="1179151"/>
            <a:ext cx="3300646" cy="4463889"/>
          </a:xfrm>
        </p:spPr>
        <p:txBody>
          <a:bodyPr vert="horz" lIns="91440" tIns="45720" rIns="91440" bIns="45720" rtlCol="0" anchor="ctr">
            <a:normAutofit/>
          </a:bodyPr>
          <a:lstStyle/>
          <a:p>
            <a:pPr algn="l"/>
            <a:r>
              <a:rPr lang="en-US" sz="4000" b="1">
                <a:latin typeface="Tahoma" panose="020B0604030504040204" pitchFamily="34" charset="0"/>
                <a:ea typeface="Tahoma" panose="020B0604030504040204" pitchFamily="34" charset="0"/>
                <a:cs typeface="Tahoma" panose="020B0604030504040204" pitchFamily="34" charset="0"/>
              </a:rPr>
              <a:t>Hoạt động ứng dụng mở rộng</a:t>
            </a:r>
          </a:p>
        </p:txBody>
      </p:sp>
      <p:sp>
        <p:nvSpPr>
          <p:cNvPr id="3" name="Tiêu đề phụ 2">
            <a:extLst>
              <a:ext uri="{FF2B5EF4-FFF2-40B4-BE49-F238E27FC236}">
                <a16:creationId xmlns:a16="http://schemas.microsoft.com/office/drawing/2014/main" id="{5D8AF104-1D15-4F9B-9A12-F238A0523259}"/>
              </a:ext>
            </a:extLst>
          </p:cNvPr>
          <p:cNvSpPr>
            <a:spLocks noGrp="1"/>
          </p:cNvSpPr>
          <p:nvPr>
            <p:ph type="subTitle" idx="1"/>
          </p:nvPr>
        </p:nvSpPr>
        <p:spPr>
          <a:xfrm>
            <a:off x="4978918" y="1109145"/>
            <a:ext cx="6341016" cy="4603900"/>
          </a:xfrm>
        </p:spPr>
        <p:txBody>
          <a:bodyPr vert="horz" lIns="91440" tIns="45720" rIns="91440" bIns="45720" rtlCol="0" anchor="ctr">
            <a:normAutofit/>
          </a:bodyPr>
          <a:lstStyle/>
          <a:p>
            <a:pPr marL="342900" indent="-342900" algn="l">
              <a:buFont typeface="Wingdings 3" charset="2"/>
              <a:buChar char=""/>
            </a:pPr>
            <a:r>
              <a:rPr lang="en-US" sz="2800" i="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1. Truy cập trang wep: google.com.vn</a:t>
            </a:r>
          </a:p>
          <a:p>
            <a:pPr marL="342900" indent="-342900" algn="l">
              <a:buFont typeface="Wingdings 3" charset="2"/>
              <a:buChar char=""/>
            </a:pPr>
            <a:r>
              <a:rPr lang="en-US" sz="2800" i="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Quan sát kết quả</a:t>
            </a:r>
          </a:p>
          <a:p>
            <a:pPr algn="l">
              <a:buFont typeface="Wingdings 3" charset="2"/>
              <a:buChar char=""/>
            </a:pPr>
            <a:r>
              <a:rPr lang="en-US" sz="2800" i="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hlinkClick r:id="" action="ppaction://noaction">
                  <a:extLst>
                    <a:ext uri="{A12FA001-AC4F-418D-AE19-62706E023703}">
                      <ahyp:hlinkClr xmlns:ahyp="http://schemas.microsoft.com/office/drawing/2018/hyperlinkcolor" xmlns="" val="tx"/>
                    </a:ext>
                  </a:extLst>
                </a:hlinkClick>
              </a:rPr>
              <a:t>-tìm từ khóa tiếng việt lớp 4 ? Có bao nhiêu kết quả? Giây?</a:t>
            </a:r>
            <a:endParaRPr lang="en-US" sz="2800" i="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algn="l">
              <a:buFont typeface="Wingdings 3" charset="2"/>
              <a:buChar char=""/>
            </a:pPr>
            <a:r>
              <a:rPr lang="en-US" sz="2800" i="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r>
              <a:rPr lang="en-US" sz="2800" i="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hlinkClick r:id="" action="ppaction://noaction">
                  <a:extLst>
                    <a:ext uri="{A12FA001-AC4F-418D-AE19-62706E023703}">
                      <ahyp:hlinkClr xmlns:ahyp="http://schemas.microsoft.com/office/drawing/2018/hyperlinkcolor" xmlns="" val="tx"/>
                    </a:ext>
                  </a:extLst>
                </a:hlinkClick>
              </a:rPr>
              <a:t>tìm từ khóa “ tiếng việt lớp 4 “ ? Có bao nhiêu kết quả? Giây</a:t>
            </a:r>
            <a:endParaRPr lang="en-US" sz="2800" i="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algn="l">
              <a:buFont typeface="Wingdings 3" charset="2"/>
              <a:buChar char=""/>
            </a:pPr>
            <a:r>
              <a:rPr lang="en-US" sz="2800" b="1" i="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800" b="1" i="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hlinkClick r:id="" action="ppaction://noaction">
                  <a:extLst>
                    <a:ext uri="{A12FA001-AC4F-418D-AE19-62706E023703}">
                      <ahyp:hlinkClr xmlns:ahyp="http://schemas.microsoft.com/office/drawing/2018/hyperlinkcolor" xmlns="" val="tx"/>
                    </a:ext>
                  </a:extLst>
                </a:hlinkClick>
              </a:rPr>
              <a:t>Từ khóa</a:t>
            </a:r>
            <a:r>
              <a:rPr lang="en-US" sz="2800" b="1" i="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793182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ỗ dành sẵn cho Nội dung 4" descr="Ảnh có chứa ảnh chụp màn hình, máy tính, trong nhà, màn hình&#10;&#10;Mô tả được tạo với mức tin cậy cao">
            <a:extLst>
              <a:ext uri="{FF2B5EF4-FFF2-40B4-BE49-F238E27FC236}">
                <a16:creationId xmlns:a16="http://schemas.microsoft.com/office/drawing/2014/main" id="{3443C22D-778C-4E56-B1BD-A2A6A3C52AC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53979" y="-444701"/>
            <a:ext cx="12191980" cy="6857990"/>
          </a:xfrm>
          <a:prstGeom prst="rect">
            <a:avLst/>
          </a:prstGeom>
        </p:spPr>
      </p:pic>
      <p:sp>
        <p:nvSpPr>
          <p:cNvPr id="8" name="Hộp Văn bản 7">
            <a:extLst>
              <a:ext uri="{FF2B5EF4-FFF2-40B4-BE49-F238E27FC236}">
                <a16:creationId xmlns:a16="http://schemas.microsoft.com/office/drawing/2014/main" id="{6EB38EEE-EBCB-43C3-88C2-C862F7B1E700}"/>
              </a:ext>
            </a:extLst>
          </p:cNvPr>
          <p:cNvSpPr txBox="1"/>
          <p:nvPr/>
        </p:nvSpPr>
        <p:spPr>
          <a:xfrm>
            <a:off x="1337733" y="1916669"/>
            <a:ext cx="3386667" cy="606398"/>
          </a:xfrm>
          <a:prstGeom prst="rect">
            <a:avLst/>
          </a:prstGeom>
          <a:noFill/>
          <a:ln w="38100">
            <a:solidFill>
              <a:srgbClr val="FF0000"/>
            </a:solidFill>
          </a:ln>
        </p:spPr>
        <p:txBody>
          <a:bodyPr wrap="square" rtlCol="0">
            <a:spAutoFit/>
          </a:bodyPr>
          <a:lstStyle/>
          <a:p>
            <a:endParaRPr lang="en-US"/>
          </a:p>
        </p:txBody>
      </p:sp>
      <p:sp>
        <p:nvSpPr>
          <p:cNvPr id="9" name="Mũi tên: Lên 8">
            <a:extLst>
              <a:ext uri="{FF2B5EF4-FFF2-40B4-BE49-F238E27FC236}">
                <a16:creationId xmlns:a16="http://schemas.microsoft.com/office/drawing/2014/main" id="{FA13EF63-2C72-4D29-A048-FBD8DDD17A8B}"/>
              </a:ext>
            </a:extLst>
          </p:cNvPr>
          <p:cNvSpPr/>
          <p:nvPr/>
        </p:nvSpPr>
        <p:spPr>
          <a:xfrm rot="4557501">
            <a:off x="414338" y="1951434"/>
            <a:ext cx="778934" cy="9059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166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ỗ dành sẵn cho Nội dung 4" descr="Ảnh có chứa ảnh chụp màn hình, máy tính, trong nhà, màn hình&#10;&#10;Mô tả được tạo với mức tin cậy rất cao">
            <a:extLst>
              <a:ext uri="{FF2B5EF4-FFF2-40B4-BE49-F238E27FC236}">
                <a16:creationId xmlns:a16="http://schemas.microsoft.com/office/drawing/2014/main" id="{350AE4EB-5E2E-4BA1-8C11-7E7ABF2CAF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012" y="480060"/>
            <a:ext cx="10861545" cy="5734473"/>
          </a:xfrm>
          <a:prstGeom prst="rect">
            <a:avLst/>
          </a:prstGeom>
        </p:spPr>
      </p:pic>
      <p:sp>
        <p:nvSpPr>
          <p:cNvPr id="13" name="Hộp Văn bản 12">
            <a:extLst>
              <a:ext uri="{FF2B5EF4-FFF2-40B4-BE49-F238E27FC236}">
                <a16:creationId xmlns:a16="http://schemas.microsoft.com/office/drawing/2014/main" id="{F307E58F-8368-4A6E-A39C-DC70D180B240}"/>
              </a:ext>
            </a:extLst>
          </p:cNvPr>
          <p:cNvSpPr txBox="1"/>
          <p:nvPr/>
        </p:nvSpPr>
        <p:spPr>
          <a:xfrm>
            <a:off x="2004662" y="2388543"/>
            <a:ext cx="3363205" cy="473190"/>
          </a:xfrm>
          <a:prstGeom prst="rect">
            <a:avLst/>
          </a:prstGeom>
          <a:noFill/>
          <a:ln w="38100">
            <a:solidFill>
              <a:srgbClr val="FF0000"/>
            </a:solidFill>
          </a:ln>
        </p:spPr>
        <p:txBody>
          <a:bodyPr wrap="square" rtlCol="0">
            <a:spAutoFit/>
          </a:bodyPr>
          <a:lstStyle/>
          <a:p>
            <a:endParaRPr lang="en-US"/>
          </a:p>
        </p:txBody>
      </p:sp>
      <p:sp>
        <p:nvSpPr>
          <p:cNvPr id="15" name="Mũi tên: Lên 14">
            <a:extLst>
              <a:ext uri="{FF2B5EF4-FFF2-40B4-BE49-F238E27FC236}">
                <a16:creationId xmlns:a16="http://schemas.microsoft.com/office/drawing/2014/main" id="{DBCA7A29-4673-4182-B608-06E7199258D2}"/>
              </a:ext>
            </a:extLst>
          </p:cNvPr>
          <p:cNvSpPr/>
          <p:nvPr/>
        </p:nvSpPr>
        <p:spPr>
          <a:xfrm rot="4557501">
            <a:off x="1081269" y="2406598"/>
            <a:ext cx="778934" cy="9059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9284"/>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3CA2EA1-27F3-46FF-808F-09F5D38A1E78}"/>
              </a:ext>
            </a:extLst>
          </p:cNvPr>
          <p:cNvSpPr>
            <a:spLocks noGrp="1"/>
          </p:cNvSpPr>
          <p:nvPr>
            <p:ph type="title"/>
          </p:nvPr>
        </p:nvSpPr>
        <p:spPr>
          <a:xfrm>
            <a:off x="1043950" y="1179151"/>
            <a:ext cx="3300646" cy="4463889"/>
          </a:xfrm>
        </p:spPr>
        <p:txBody>
          <a:bodyPr anchor="ctr">
            <a:normAutofit/>
          </a:bodyPr>
          <a:lstStyle/>
          <a:p>
            <a:r>
              <a:rPr lang="vi-VN" sz="5400" b="1">
                <a:latin typeface="Tahoma" panose="020B0604030504040204" pitchFamily="34" charset="0"/>
                <a:ea typeface="Tahoma" panose="020B0604030504040204" pitchFamily="34" charset="0"/>
                <a:cs typeface="Tahoma" panose="020B0604030504040204" pitchFamily="34" charset="0"/>
              </a:rPr>
              <a:t>Từ khóa tìm kiếm</a:t>
            </a:r>
            <a:r>
              <a:rPr lang="vi-VN" b="1"/>
              <a:t/>
            </a:r>
            <a:br>
              <a:rPr lang="vi-VN" b="1"/>
            </a:br>
            <a:endParaRPr lang="en-US"/>
          </a:p>
        </p:txBody>
      </p:sp>
      <p:sp>
        <p:nvSpPr>
          <p:cNvPr id="3" name="Chỗ dành sẵn cho Nội dung 2">
            <a:extLst>
              <a:ext uri="{FF2B5EF4-FFF2-40B4-BE49-F238E27FC236}">
                <a16:creationId xmlns:a16="http://schemas.microsoft.com/office/drawing/2014/main" id="{9E39AE79-9E6F-400F-8841-53FAA92ABB01}"/>
              </a:ext>
            </a:extLst>
          </p:cNvPr>
          <p:cNvSpPr>
            <a:spLocks noGrp="1"/>
          </p:cNvSpPr>
          <p:nvPr>
            <p:ph idx="1"/>
          </p:nvPr>
        </p:nvSpPr>
        <p:spPr>
          <a:xfrm>
            <a:off x="4978918" y="1109145"/>
            <a:ext cx="6341016" cy="4603900"/>
          </a:xfrm>
        </p:spPr>
        <p:txBody>
          <a:bodyPr anchor="ctr">
            <a:normAutofit/>
          </a:bodyPr>
          <a:lstStyle/>
          <a:p>
            <a:r>
              <a:rPr lang="vi-VN" sz="2400">
                <a:latin typeface="Tahoma" panose="020B0604030504040204" pitchFamily="34" charset="0"/>
                <a:ea typeface="Tahoma" panose="020B0604030504040204" pitchFamily="34" charset="0"/>
                <a:cs typeface="Tahoma" panose="020B0604030504040204" pitchFamily="34" charset="0"/>
              </a:rPr>
              <a:t>Để tìm kiếm thông tin, trước tiên cần phải xác định từ khóa (Key Words) của thông tin muốn tìm kiếm, đây là phần rất quan trọng, từ khóa là từ đại diện cho thông tin cần tìm. Nếu từ khóa không rõ ràng và chính xác thì sẽ cho ra kết quả tìm kiếm rất nhiều, rất khó phân biệt và chọn được thông tin như mong muốn, còn nếu từ khóa quá dài kết quả tìm kiếm có thể không có.</a:t>
            </a:r>
          </a:p>
          <a:p>
            <a:pPr marL="0" indent="0">
              <a:buNone/>
            </a:pPr>
            <a:endParaRPr lang="en-US"/>
          </a:p>
        </p:txBody>
      </p:sp>
    </p:spTree>
    <p:extLst>
      <p:ext uri="{BB962C8B-B14F-4D97-AF65-F5344CB8AC3E}">
        <p14:creationId xmlns:p14="http://schemas.microsoft.com/office/powerpoint/2010/main" val="3871264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ỗ dành sẵn cho Nội dung 4" descr="Ảnh có chứa rèm, đồ nội thất&#10;&#10;Mô tả được tạo với mức tin cậy rất cao">
            <a:hlinkClick r:id="rId2" action="ppaction://hlinksldjump"/>
            <a:extLst>
              <a:ext uri="{FF2B5EF4-FFF2-40B4-BE49-F238E27FC236}">
                <a16:creationId xmlns:a16="http://schemas.microsoft.com/office/drawing/2014/main" id="{2F4570E7-1A7F-411D-8FC9-C6077EB4171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5775" b="4720"/>
          <a:stretch/>
        </p:blipFill>
        <p:spPr>
          <a:xfrm>
            <a:off x="1143923" y="761999"/>
            <a:ext cx="9693428" cy="5452533"/>
          </a:xfrm>
          <a:prstGeom prst="rect">
            <a:avLst/>
          </a:prstGeom>
        </p:spPr>
      </p:pic>
    </p:spTree>
    <p:extLst>
      <p:ext uri="{BB962C8B-B14F-4D97-AF65-F5344CB8AC3E}">
        <p14:creationId xmlns:p14="http://schemas.microsoft.com/office/powerpoint/2010/main" val="2184252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292AC90-D6E3-4697-AC4F-6229AF767601}"/>
              </a:ext>
            </a:extLst>
          </p:cNvPr>
          <p:cNvSpPr>
            <a:spLocks noGrp="1"/>
          </p:cNvSpPr>
          <p:nvPr>
            <p:ph type="ctrTitle"/>
          </p:nvPr>
        </p:nvSpPr>
        <p:spPr>
          <a:xfrm>
            <a:off x="1333502" y="609600"/>
            <a:ext cx="8596668" cy="1320800"/>
          </a:xfrm>
        </p:spPr>
        <p:txBody>
          <a:bodyPr vert="horz" lIns="91440" tIns="45720" rIns="91440" bIns="45720" rtlCol="0" anchor="t">
            <a:normAutofit/>
          </a:bodyPr>
          <a:lstStyle/>
          <a:p>
            <a:pPr algn="l"/>
            <a:r>
              <a:rPr lang="en-US" sz="6000" b="1">
                <a:latin typeface="Times New Roman" panose="02020603050405020304" pitchFamily="18" charset="0"/>
                <a:cs typeface="Times New Roman" panose="02020603050405020304" pitchFamily="18" charset="0"/>
              </a:rPr>
              <a:t>Hoạt động cơ bản</a:t>
            </a:r>
          </a:p>
        </p:txBody>
      </p:sp>
      <p:sp>
        <p:nvSpPr>
          <p:cNvPr id="3" name="Tiêu đề phụ 2">
            <a:extLst>
              <a:ext uri="{FF2B5EF4-FFF2-40B4-BE49-F238E27FC236}">
                <a16:creationId xmlns:a16="http://schemas.microsoft.com/office/drawing/2014/main" id="{5D8AF104-1D15-4F9B-9A12-F238A0523259}"/>
              </a:ext>
            </a:extLst>
          </p:cNvPr>
          <p:cNvSpPr>
            <a:spLocks noGrp="1"/>
          </p:cNvSpPr>
          <p:nvPr>
            <p:ph type="subTitle" idx="1"/>
          </p:nvPr>
        </p:nvSpPr>
        <p:spPr>
          <a:xfrm>
            <a:off x="1333502" y="2160590"/>
            <a:ext cx="8470898" cy="3429260"/>
          </a:xfrm>
        </p:spPr>
        <p:txBody>
          <a:bodyPr vert="horz" lIns="91440" tIns="45720" rIns="91440" bIns="45720" rtlCol="0">
            <a:normAutofit lnSpcReduction="10000"/>
          </a:bodyPr>
          <a:lstStyle/>
          <a:p>
            <a:pPr marL="457200" indent="-457200" algn="l">
              <a:buFont typeface="Wingdings 3" charset="2"/>
              <a:buChar char=""/>
            </a:pPr>
            <a:r>
              <a:rPr lang="en-US" sz="3600" b="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Những gì em đã biết</a:t>
            </a:r>
          </a:p>
          <a:p>
            <a:pPr algn="l">
              <a:buFont typeface="Wingdings 3" charset="2"/>
              <a:buChar char=""/>
            </a:pPr>
            <a:r>
              <a:rPr lang="en-US" sz="3600" b="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hlinkClick r:id="rId2" action="ppaction://hlinksldjump"/>
              </a:rPr>
              <a:t>A. Lựa chọn ý đúng</a:t>
            </a:r>
            <a:endParaRPr lang="en-US" sz="3600" b="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algn="l">
              <a:buFont typeface="Wingdings 3" charset="2"/>
              <a:buChar char=""/>
            </a:pPr>
            <a:r>
              <a:rPr lang="en-US" sz="3600" b="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hlinkClick r:id="rId3" action="ppaction://hlinksldjump"/>
              </a:rPr>
              <a:t>B. Đánh đấu X vào câu trả lời đúng</a:t>
            </a:r>
            <a:endParaRPr lang="en-US" sz="3600" b="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algn="l">
              <a:buFont typeface="Wingdings 3" charset="2"/>
              <a:buChar char=""/>
            </a:pPr>
            <a:r>
              <a:rPr lang="en-US" sz="3600" b="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hlinkClick r:id="rId4" action="ppaction://hlinksldjump"/>
              </a:rPr>
              <a:t>c. Điền chú thích cho hình </a:t>
            </a:r>
            <a:endParaRPr lang="en-US" sz="3600" b="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algn="l">
              <a:buFont typeface="Wingdings 3" charset="2"/>
              <a:buChar char=""/>
            </a:pPr>
            <a:r>
              <a:rPr lang="en-US" sz="3600" b="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hlinkClick r:id="rId5" action="ppaction://hlinksldjump"/>
              </a:rPr>
              <a:t>d. Truy cập trang wep</a:t>
            </a:r>
            <a:endParaRPr lang="en-US" sz="3600" b="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algn="l">
              <a:buFont typeface="Wingdings 3" charset="2"/>
              <a:buChar char=""/>
            </a:pPr>
            <a:endParaRPr lang="en-US">
              <a:solidFill>
                <a:schemeClr val="tx1">
                  <a:lumMod val="75000"/>
                  <a:lumOff val="25000"/>
                </a:schemeClr>
              </a:solidFill>
            </a:endParaRPr>
          </a:p>
        </p:txBody>
      </p:sp>
    </p:spTree>
    <p:extLst>
      <p:ext uri="{BB962C8B-B14F-4D97-AF65-F5344CB8AC3E}">
        <p14:creationId xmlns:p14="http://schemas.microsoft.com/office/powerpoint/2010/main" val="769434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2">
            <a:extLst>
              <a:ext uri="{FF2B5EF4-FFF2-40B4-BE49-F238E27FC236}">
                <a16:creationId xmlns:a16="http://schemas.microsoft.com/office/drawing/2014/main" id="{5460A50C-D93B-422B-A7CB-508F09F6117B}"/>
              </a:ext>
            </a:extLst>
          </p:cNvPr>
          <p:cNvSpPr/>
          <p:nvPr/>
        </p:nvSpPr>
        <p:spPr>
          <a:xfrm>
            <a:off x="278296" y="4876589"/>
            <a:ext cx="7985171" cy="127159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Tahoma" panose="020B0604030504040204" pitchFamily="34" charset="0"/>
                <a:ea typeface="Tahoma" panose="020B0604030504040204" pitchFamily="34" charset="0"/>
                <a:cs typeface="Tahoma" panose="020B0604030504040204" pitchFamily="34" charset="0"/>
              </a:rPr>
              <a:t>Được kết nối với mạng internet và có trình duyệt wep</a:t>
            </a:r>
          </a:p>
        </p:txBody>
      </p:sp>
      <p:sp>
        <p:nvSpPr>
          <p:cNvPr id="5" name="Hình chữ nhật 4">
            <a:extLst>
              <a:ext uri="{FF2B5EF4-FFF2-40B4-BE49-F238E27FC236}">
                <a16:creationId xmlns:a16="http://schemas.microsoft.com/office/drawing/2014/main" id="{0C1D596B-313B-42ED-BB6F-4777FED0C534}"/>
              </a:ext>
            </a:extLst>
          </p:cNvPr>
          <p:cNvSpPr/>
          <p:nvPr/>
        </p:nvSpPr>
        <p:spPr>
          <a:xfrm>
            <a:off x="291548" y="1340957"/>
            <a:ext cx="7971919" cy="127883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Tahoma" panose="020B0604030504040204" pitchFamily="34" charset="0"/>
                <a:ea typeface="Tahoma" panose="020B0604030504040204" pitchFamily="34" charset="0"/>
                <a:cs typeface="Tahoma" panose="020B0604030504040204" pitchFamily="34" charset="0"/>
              </a:rPr>
              <a:t>Có </a:t>
            </a:r>
            <a:r>
              <a:rPr lang="en-US" b="1" smtClean="0">
                <a:solidFill>
                  <a:schemeClr val="tx1"/>
                </a:solidFill>
                <a:latin typeface="Tahoma" panose="020B0604030504040204" pitchFamily="34" charset="0"/>
                <a:ea typeface="Tahoma" panose="020B0604030504040204" pitchFamily="34" charset="0"/>
                <a:cs typeface="Tahoma" panose="020B0604030504040204" pitchFamily="34" charset="0"/>
              </a:rPr>
              <a:t>ch</a:t>
            </a:r>
            <a:r>
              <a:rPr lang="en-US" b="1" smtClean="0">
                <a:solidFill>
                  <a:schemeClr val="tx1"/>
                </a:solidFill>
                <a:latin typeface="Tahoma" panose="020B0604030504040204" pitchFamily="34" charset="0"/>
                <a:ea typeface="Tahoma" panose="020B0604030504040204" pitchFamily="34" charset="0"/>
                <a:cs typeface="Tahoma" panose="020B0604030504040204" pitchFamily="34" charset="0"/>
              </a:rPr>
              <a:t>ư</a:t>
            </a:r>
            <a:r>
              <a:rPr lang="vi-VN" b="1">
                <a:solidFill>
                  <a:schemeClr val="tx1"/>
                </a:solidFill>
                <a:latin typeface="Tahoma" panose="020B0604030504040204" pitchFamily="34" charset="0"/>
                <a:ea typeface="Tahoma" panose="020B0604030504040204" pitchFamily="34" charset="0"/>
                <a:cs typeface="Tahoma" panose="020B0604030504040204" pitchFamily="34" charset="0"/>
              </a:rPr>
              <a:t>ơ</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ng trình soạn thảo văn bản Word</a:t>
            </a:r>
          </a:p>
        </p:txBody>
      </p:sp>
      <p:sp>
        <p:nvSpPr>
          <p:cNvPr id="4" name="Hình chữ nhật 3">
            <a:extLst>
              <a:ext uri="{FF2B5EF4-FFF2-40B4-BE49-F238E27FC236}">
                <a16:creationId xmlns:a16="http://schemas.microsoft.com/office/drawing/2014/main" id="{E4BC76E4-F4FB-4405-9DEA-FDED83D5F49D}"/>
              </a:ext>
            </a:extLst>
          </p:cNvPr>
          <p:cNvSpPr/>
          <p:nvPr/>
        </p:nvSpPr>
        <p:spPr>
          <a:xfrm>
            <a:off x="278296" y="3096872"/>
            <a:ext cx="7985171" cy="127883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Tahoma" panose="020B0604030504040204" pitchFamily="34" charset="0"/>
                <a:ea typeface="Tahoma" panose="020B0604030504040204" pitchFamily="34" charset="0"/>
                <a:cs typeface="Tahoma" panose="020B0604030504040204" pitchFamily="34" charset="0"/>
              </a:rPr>
              <a:t>Có trình duyệt Internet</a:t>
            </a:r>
          </a:p>
        </p:txBody>
      </p:sp>
      <p:sp>
        <p:nvSpPr>
          <p:cNvPr id="10" name="Hình Bầu dục 9">
            <a:extLst>
              <a:ext uri="{FF2B5EF4-FFF2-40B4-BE49-F238E27FC236}">
                <a16:creationId xmlns:a16="http://schemas.microsoft.com/office/drawing/2014/main" id="{92F8881C-6CE0-40FF-8217-53B9D6D22B16}"/>
              </a:ext>
            </a:extLst>
          </p:cNvPr>
          <p:cNvSpPr/>
          <p:nvPr/>
        </p:nvSpPr>
        <p:spPr>
          <a:xfrm>
            <a:off x="6960706" y="1540932"/>
            <a:ext cx="1116494" cy="10001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ình chữ nhật 5">
            <a:extLst>
              <a:ext uri="{FF2B5EF4-FFF2-40B4-BE49-F238E27FC236}">
                <a16:creationId xmlns:a16="http://schemas.microsoft.com/office/drawing/2014/main" id="{68C43C6F-1C46-49B2-B5B8-F62F0B392CD3}"/>
              </a:ext>
            </a:extLst>
          </p:cNvPr>
          <p:cNvSpPr/>
          <p:nvPr/>
        </p:nvSpPr>
        <p:spPr>
          <a:xfrm>
            <a:off x="278296" y="132522"/>
            <a:ext cx="11516139" cy="7189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b="1">
                <a:solidFill>
                  <a:srgbClr val="00B0F0"/>
                </a:solidFill>
                <a:latin typeface="Tahoma" panose="020B0604030504040204" pitchFamily="34" charset="0"/>
                <a:ea typeface="Tahoma" panose="020B0604030504040204" pitchFamily="34" charset="0"/>
                <a:cs typeface="Tahoma" panose="020B0604030504040204" pitchFamily="34" charset="0"/>
              </a:rPr>
              <a:t>     Để </a:t>
            </a:r>
            <a:r>
              <a:rPr lang="en-US" sz="2400" b="1" err="1">
                <a:solidFill>
                  <a:srgbClr val="00B0F0"/>
                </a:solidFill>
                <a:latin typeface="Tahoma" panose="020B0604030504040204" pitchFamily="34" charset="0"/>
                <a:ea typeface="Tahoma" panose="020B0604030504040204" pitchFamily="34" charset="0"/>
                <a:cs typeface="Tahoma" panose="020B0604030504040204" pitchFamily="34" charset="0"/>
              </a:rPr>
              <a:t>truy</a:t>
            </a:r>
            <a:r>
              <a:rPr lang="en-US" sz="2400" b="1">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2400" b="1" err="1">
                <a:solidFill>
                  <a:srgbClr val="00B0F0"/>
                </a:solidFill>
                <a:latin typeface="Tahoma" panose="020B0604030504040204" pitchFamily="34" charset="0"/>
                <a:ea typeface="Tahoma" panose="020B0604030504040204" pitchFamily="34" charset="0"/>
                <a:cs typeface="Tahoma" panose="020B0604030504040204" pitchFamily="34" charset="0"/>
              </a:rPr>
              <a:t>cập</a:t>
            </a:r>
            <a:r>
              <a:rPr lang="en-US" sz="2400" b="1">
                <a:solidFill>
                  <a:srgbClr val="00B0F0"/>
                </a:solidFill>
                <a:latin typeface="Tahoma" panose="020B0604030504040204" pitchFamily="34" charset="0"/>
                <a:ea typeface="Tahoma" panose="020B0604030504040204" pitchFamily="34" charset="0"/>
                <a:cs typeface="Tahoma" panose="020B0604030504040204" pitchFamily="34" charset="0"/>
              </a:rPr>
              <a:t> đ</a:t>
            </a:r>
            <a:r>
              <a:rPr lang="vi-VN" sz="2400" b="1">
                <a:solidFill>
                  <a:srgbClr val="00B0F0"/>
                </a:solidFill>
                <a:latin typeface="Tahoma" panose="020B0604030504040204" pitchFamily="34" charset="0"/>
                <a:ea typeface="Tahoma" panose="020B0604030504040204" pitchFamily="34" charset="0"/>
                <a:cs typeface="Tahoma" panose="020B0604030504040204" pitchFamily="34" charset="0"/>
              </a:rPr>
              <a:t>ư</a:t>
            </a:r>
            <a:r>
              <a:rPr lang="en-US" sz="2400" b="1" err="1">
                <a:solidFill>
                  <a:srgbClr val="00B0F0"/>
                </a:solidFill>
                <a:latin typeface="Tahoma" panose="020B0604030504040204" pitchFamily="34" charset="0"/>
                <a:ea typeface="Tahoma" panose="020B0604030504040204" pitchFamily="34" charset="0"/>
                <a:cs typeface="Tahoma" panose="020B0604030504040204" pitchFamily="34" charset="0"/>
              </a:rPr>
              <a:t>ợc</a:t>
            </a:r>
            <a:r>
              <a:rPr lang="en-US" sz="2400" b="1">
                <a:solidFill>
                  <a:srgbClr val="00B0F0"/>
                </a:solidFill>
                <a:latin typeface="Tahoma" panose="020B0604030504040204" pitchFamily="34" charset="0"/>
                <a:ea typeface="Tahoma" panose="020B0604030504040204" pitchFamily="34" charset="0"/>
                <a:cs typeface="Tahoma" panose="020B0604030504040204" pitchFamily="34" charset="0"/>
              </a:rPr>
              <a:t> internet </a:t>
            </a:r>
            <a:r>
              <a:rPr lang="en-US" sz="2400" b="1" err="1">
                <a:solidFill>
                  <a:srgbClr val="00B0F0"/>
                </a:solidFill>
                <a:latin typeface="Tahoma" panose="020B0604030504040204" pitchFamily="34" charset="0"/>
                <a:ea typeface="Tahoma" panose="020B0604030504040204" pitchFamily="34" charset="0"/>
                <a:cs typeface="Tahoma" panose="020B0604030504040204" pitchFamily="34" charset="0"/>
              </a:rPr>
              <a:t>máy</a:t>
            </a:r>
            <a:r>
              <a:rPr lang="en-US" sz="2400" b="1">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2400" b="1" err="1">
                <a:solidFill>
                  <a:srgbClr val="00B0F0"/>
                </a:solidFill>
                <a:latin typeface="Tahoma" panose="020B0604030504040204" pitchFamily="34" charset="0"/>
                <a:ea typeface="Tahoma" panose="020B0604030504040204" pitchFamily="34" charset="0"/>
                <a:cs typeface="Tahoma" panose="020B0604030504040204" pitchFamily="34" charset="0"/>
              </a:rPr>
              <a:t>tính</a:t>
            </a:r>
            <a:r>
              <a:rPr lang="en-US" sz="2400" b="1">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2400" b="1" err="1">
                <a:solidFill>
                  <a:srgbClr val="00B0F0"/>
                </a:solidFill>
                <a:latin typeface="Tahoma" panose="020B0604030504040204" pitchFamily="34" charset="0"/>
                <a:ea typeface="Tahoma" panose="020B0604030504040204" pitchFamily="34" charset="0"/>
                <a:cs typeface="Tahoma" panose="020B0604030504040204" pitchFamily="34" charset="0"/>
              </a:rPr>
              <a:t>phải</a:t>
            </a:r>
            <a:r>
              <a:rPr lang="en-US" sz="2400" b="1">
                <a:solidFill>
                  <a:srgbClr val="00B0F0"/>
                </a:solidFill>
                <a:latin typeface="Tahoma" panose="020B0604030504040204" pitchFamily="34" charset="0"/>
                <a:ea typeface="Tahoma" panose="020B0604030504040204" pitchFamily="34" charset="0"/>
                <a:cs typeface="Tahoma" panose="020B0604030504040204" pitchFamily="34" charset="0"/>
              </a:rPr>
              <a:t>?</a:t>
            </a:r>
          </a:p>
        </p:txBody>
      </p:sp>
      <p:sp>
        <p:nvSpPr>
          <p:cNvPr id="13" name="Hình Bầu dục 12">
            <a:extLst>
              <a:ext uri="{FF2B5EF4-FFF2-40B4-BE49-F238E27FC236}">
                <a16:creationId xmlns:a16="http://schemas.microsoft.com/office/drawing/2014/main" id="{CB78D711-5245-41EE-9FD8-A3FAE71EF0FB}"/>
              </a:ext>
            </a:extLst>
          </p:cNvPr>
          <p:cNvSpPr/>
          <p:nvPr/>
        </p:nvSpPr>
        <p:spPr>
          <a:xfrm>
            <a:off x="6977270" y="5056901"/>
            <a:ext cx="1116494" cy="10001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ình Bầu dục 14">
            <a:extLst>
              <a:ext uri="{FF2B5EF4-FFF2-40B4-BE49-F238E27FC236}">
                <a16:creationId xmlns:a16="http://schemas.microsoft.com/office/drawing/2014/main" id="{72EAFB98-6AC3-4656-8CE8-148139092A24}"/>
              </a:ext>
            </a:extLst>
          </p:cNvPr>
          <p:cNvSpPr/>
          <p:nvPr/>
        </p:nvSpPr>
        <p:spPr>
          <a:xfrm>
            <a:off x="7003774" y="3297344"/>
            <a:ext cx="1072777" cy="9624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ình Bầu dục 29">
            <a:extLst>
              <a:ext uri="{FF2B5EF4-FFF2-40B4-BE49-F238E27FC236}">
                <a16:creationId xmlns:a16="http://schemas.microsoft.com/office/drawing/2014/main" id="{1128D263-DF47-44B0-9872-B932033DD1AF}"/>
              </a:ext>
            </a:extLst>
          </p:cNvPr>
          <p:cNvSpPr/>
          <p:nvPr/>
        </p:nvSpPr>
        <p:spPr>
          <a:xfrm>
            <a:off x="9178419" y="1374089"/>
            <a:ext cx="1218647" cy="1200147"/>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ahoma" panose="020B0604030504040204" pitchFamily="34" charset="0"/>
                <a:ea typeface="Tahoma" panose="020B0604030504040204" pitchFamily="34" charset="0"/>
                <a:cs typeface="Tahoma" panose="020B0604030504040204" pitchFamily="34" charset="0"/>
              </a:rPr>
              <a:t>Đúng </a:t>
            </a:r>
          </a:p>
        </p:txBody>
      </p:sp>
      <p:sp>
        <p:nvSpPr>
          <p:cNvPr id="33" name="Hình Bầu dục 32">
            <a:extLst>
              <a:ext uri="{FF2B5EF4-FFF2-40B4-BE49-F238E27FC236}">
                <a16:creationId xmlns:a16="http://schemas.microsoft.com/office/drawing/2014/main" id="{D060B848-EE5E-4C68-82EC-7439CD16B5B7}"/>
              </a:ext>
            </a:extLst>
          </p:cNvPr>
          <p:cNvSpPr/>
          <p:nvPr/>
        </p:nvSpPr>
        <p:spPr>
          <a:xfrm>
            <a:off x="10702694" y="1408403"/>
            <a:ext cx="1218647" cy="1200147"/>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ahoma" panose="020B0604030504040204" pitchFamily="34" charset="0"/>
                <a:ea typeface="Tahoma" panose="020B0604030504040204" pitchFamily="34" charset="0"/>
                <a:cs typeface="Tahoma" panose="020B0604030504040204" pitchFamily="34" charset="0"/>
              </a:rPr>
              <a:t>Sai</a:t>
            </a:r>
          </a:p>
        </p:txBody>
      </p:sp>
      <p:sp>
        <p:nvSpPr>
          <p:cNvPr id="40" name="Hình Bầu dục 39">
            <a:extLst>
              <a:ext uri="{FF2B5EF4-FFF2-40B4-BE49-F238E27FC236}">
                <a16:creationId xmlns:a16="http://schemas.microsoft.com/office/drawing/2014/main" id="{E4734DF4-E2D6-469E-8CE0-F373A86B9F40}"/>
              </a:ext>
            </a:extLst>
          </p:cNvPr>
          <p:cNvSpPr/>
          <p:nvPr/>
        </p:nvSpPr>
        <p:spPr>
          <a:xfrm>
            <a:off x="9178418" y="3165984"/>
            <a:ext cx="1218647" cy="1200147"/>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ahoma" panose="020B0604030504040204" pitchFamily="34" charset="0"/>
                <a:ea typeface="Tahoma" panose="020B0604030504040204" pitchFamily="34" charset="0"/>
                <a:cs typeface="Tahoma" panose="020B0604030504040204" pitchFamily="34" charset="0"/>
              </a:rPr>
              <a:t>Đúng </a:t>
            </a:r>
          </a:p>
        </p:txBody>
      </p:sp>
      <p:sp>
        <p:nvSpPr>
          <p:cNvPr id="41" name="Hình Bầu dục 40">
            <a:extLst>
              <a:ext uri="{FF2B5EF4-FFF2-40B4-BE49-F238E27FC236}">
                <a16:creationId xmlns:a16="http://schemas.microsoft.com/office/drawing/2014/main" id="{E8675092-06D3-4216-AC06-47EF5269F219}"/>
              </a:ext>
            </a:extLst>
          </p:cNvPr>
          <p:cNvSpPr/>
          <p:nvPr/>
        </p:nvSpPr>
        <p:spPr>
          <a:xfrm>
            <a:off x="9178418" y="4883837"/>
            <a:ext cx="1218647" cy="1200147"/>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ahoma" panose="020B0604030504040204" pitchFamily="34" charset="0"/>
                <a:ea typeface="Tahoma" panose="020B0604030504040204" pitchFamily="34" charset="0"/>
                <a:cs typeface="Tahoma" panose="020B0604030504040204" pitchFamily="34" charset="0"/>
              </a:rPr>
              <a:t>Đúng </a:t>
            </a:r>
          </a:p>
        </p:txBody>
      </p:sp>
      <p:sp>
        <p:nvSpPr>
          <p:cNvPr id="42" name="Hình Bầu dục 41">
            <a:extLst>
              <a:ext uri="{FF2B5EF4-FFF2-40B4-BE49-F238E27FC236}">
                <a16:creationId xmlns:a16="http://schemas.microsoft.com/office/drawing/2014/main" id="{23340561-6063-4A85-8713-8435BFBEA800}"/>
              </a:ext>
            </a:extLst>
          </p:cNvPr>
          <p:cNvSpPr/>
          <p:nvPr/>
        </p:nvSpPr>
        <p:spPr>
          <a:xfrm>
            <a:off x="10695057" y="4868707"/>
            <a:ext cx="1218647" cy="1200147"/>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ahoma" panose="020B0604030504040204" pitchFamily="34" charset="0"/>
                <a:ea typeface="Tahoma" panose="020B0604030504040204" pitchFamily="34" charset="0"/>
                <a:cs typeface="Tahoma" panose="020B0604030504040204" pitchFamily="34" charset="0"/>
              </a:rPr>
              <a:t>Sai</a:t>
            </a:r>
          </a:p>
        </p:txBody>
      </p:sp>
      <p:sp>
        <p:nvSpPr>
          <p:cNvPr id="43" name="Hình Bầu dục 42">
            <a:extLst>
              <a:ext uri="{FF2B5EF4-FFF2-40B4-BE49-F238E27FC236}">
                <a16:creationId xmlns:a16="http://schemas.microsoft.com/office/drawing/2014/main" id="{B32776C4-792E-4C6B-A4CF-26DC2C232806}"/>
              </a:ext>
            </a:extLst>
          </p:cNvPr>
          <p:cNvSpPr/>
          <p:nvPr/>
        </p:nvSpPr>
        <p:spPr>
          <a:xfrm>
            <a:off x="10702694" y="3186326"/>
            <a:ext cx="1218647" cy="1200147"/>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ahoma" panose="020B0604030504040204" pitchFamily="34" charset="0"/>
                <a:ea typeface="Tahoma" panose="020B0604030504040204" pitchFamily="34" charset="0"/>
                <a:cs typeface="Tahoma" panose="020B0604030504040204" pitchFamily="34" charset="0"/>
              </a:rPr>
              <a:t>Sai</a:t>
            </a:r>
          </a:p>
        </p:txBody>
      </p:sp>
      <p:sp>
        <p:nvSpPr>
          <p:cNvPr id="44" name="Hình chữ nhật: Góc Tròn 43">
            <a:hlinkClick r:id="rId2" action="ppaction://hlinksldjump"/>
            <a:extLst>
              <a:ext uri="{FF2B5EF4-FFF2-40B4-BE49-F238E27FC236}">
                <a16:creationId xmlns:a16="http://schemas.microsoft.com/office/drawing/2014/main" id="{1BA00D56-6AF4-4CD3-B155-5DFEF3118133}"/>
              </a:ext>
            </a:extLst>
          </p:cNvPr>
          <p:cNvSpPr/>
          <p:nvPr/>
        </p:nvSpPr>
        <p:spPr>
          <a:xfrm>
            <a:off x="9406741" y="143902"/>
            <a:ext cx="2735286" cy="707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Times New Roman" panose="02020603050405020304" pitchFamily="18" charset="0"/>
                <a:cs typeface="Times New Roman" panose="02020603050405020304" pitchFamily="18" charset="0"/>
              </a:rPr>
              <a:t>Hoạt động </a:t>
            </a:r>
            <a:r>
              <a:rPr lang="en-US" b="1">
                <a:solidFill>
                  <a:srgbClr val="002060"/>
                </a:solidFill>
                <a:latin typeface="Times New Roman" panose="02020603050405020304" pitchFamily="18" charset="0"/>
                <a:cs typeface="Times New Roman" panose="02020603050405020304" pitchFamily="18" charset="0"/>
                <a:hlinkClick r:id="rId2" action="ppaction://hlinksldjump">
                  <a:extLst>
                    <a:ext uri="{A12FA001-AC4F-418D-AE19-62706E023703}">
                      <ahyp:hlinkClr xmlns:ahyp="http://schemas.microsoft.com/office/drawing/2018/hyperlinkcolor" xmlns="" val="tx"/>
                    </a:ext>
                  </a:extLst>
                </a:hlinkClick>
              </a:rPr>
              <a:t>c</a:t>
            </a:r>
            <a:r>
              <a:rPr lang="vi-VN" b="1">
                <a:solidFill>
                  <a:srgbClr val="002060"/>
                </a:solidFill>
                <a:latin typeface="Times New Roman" panose="02020603050405020304" pitchFamily="18" charset="0"/>
                <a:cs typeface="Times New Roman" panose="02020603050405020304" pitchFamily="18" charset="0"/>
              </a:rPr>
              <a:t>ơ</a:t>
            </a:r>
            <a:r>
              <a:rPr lang="en-US" b="1">
                <a:solidFill>
                  <a:srgbClr val="002060"/>
                </a:solidFill>
                <a:latin typeface="Times New Roman" panose="02020603050405020304" pitchFamily="18" charset="0"/>
                <a:cs typeface="Times New Roman" panose="02020603050405020304" pitchFamily="18" charset="0"/>
              </a:rPr>
              <a:t> bản</a:t>
            </a:r>
          </a:p>
        </p:txBody>
      </p:sp>
      <p:sp>
        <p:nvSpPr>
          <p:cNvPr id="46" name="Hình chữ nhật: Góc Tròn 45">
            <a:hlinkClick r:id="rId3" action="ppaction://hlinksldjump"/>
            <a:extLst>
              <a:ext uri="{FF2B5EF4-FFF2-40B4-BE49-F238E27FC236}">
                <a16:creationId xmlns:a16="http://schemas.microsoft.com/office/drawing/2014/main" id="{6F9208D1-1EFB-45BF-B382-EA38BFF7CF8E}"/>
              </a:ext>
            </a:extLst>
          </p:cNvPr>
          <p:cNvSpPr/>
          <p:nvPr/>
        </p:nvSpPr>
        <p:spPr>
          <a:xfrm>
            <a:off x="9165348" y="6173495"/>
            <a:ext cx="2755993" cy="6464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Times New Roman" panose="02020603050405020304" pitchFamily="18" charset="0"/>
                <a:cs typeface="Times New Roman" panose="02020603050405020304" pitchFamily="18" charset="0"/>
              </a:rPr>
              <a:t>Xem đáp án</a:t>
            </a:r>
          </a:p>
        </p:txBody>
      </p:sp>
    </p:spTree>
    <p:extLst>
      <p:ext uri="{BB962C8B-B14F-4D97-AF65-F5344CB8AC3E}">
        <p14:creationId xmlns:p14="http://schemas.microsoft.com/office/powerpoint/2010/main" val="23790364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2">
            <a:extLst>
              <a:ext uri="{FF2B5EF4-FFF2-40B4-BE49-F238E27FC236}">
                <a16:creationId xmlns:a16="http://schemas.microsoft.com/office/drawing/2014/main" id="{5460A50C-D93B-422B-A7CB-508F09F6117B}"/>
              </a:ext>
            </a:extLst>
          </p:cNvPr>
          <p:cNvSpPr/>
          <p:nvPr/>
        </p:nvSpPr>
        <p:spPr>
          <a:xfrm>
            <a:off x="278296" y="4781260"/>
            <a:ext cx="7985171" cy="127159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Tahoma" panose="020B0604030504040204" pitchFamily="34" charset="0"/>
                <a:ea typeface="Tahoma" panose="020B0604030504040204" pitchFamily="34" charset="0"/>
                <a:cs typeface="Tahoma" panose="020B0604030504040204" pitchFamily="34" charset="0"/>
              </a:rPr>
              <a:t>Được kết nối với mạng internet và có trình duyệt wep</a:t>
            </a:r>
          </a:p>
        </p:txBody>
      </p:sp>
      <p:sp>
        <p:nvSpPr>
          <p:cNvPr id="5" name="Hình chữ nhật 4">
            <a:extLst>
              <a:ext uri="{FF2B5EF4-FFF2-40B4-BE49-F238E27FC236}">
                <a16:creationId xmlns:a16="http://schemas.microsoft.com/office/drawing/2014/main" id="{0C1D596B-313B-42ED-BB6F-4777FED0C534}"/>
              </a:ext>
            </a:extLst>
          </p:cNvPr>
          <p:cNvSpPr/>
          <p:nvPr/>
        </p:nvSpPr>
        <p:spPr>
          <a:xfrm>
            <a:off x="291548" y="1340957"/>
            <a:ext cx="7971919" cy="127883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Tahoma" panose="020B0604030504040204" pitchFamily="34" charset="0"/>
                <a:ea typeface="Tahoma" panose="020B0604030504040204" pitchFamily="34" charset="0"/>
                <a:cs typeface="Tahoma" panose="020B0604030504040204" pitchFamily="34" charset="0"/>
              </a:rPr>
              <a:t>Có </a:t>
            </a:r>
            <a:r>
              <a:rPr lang="en-US" b="1" smtClean="0">
                <a:solidFill>
                  <a:schemeClr val="tx1"/>
                </a:solidFill>
                <a:latin typeface="Tahoma" panose="020B0604030504040204" pitchFamily="34" charset="0"/>
                <a:ea typeface="Tahoma" panose="020B0604030504040204" pitchFamily="34" charset="0"/>
                <a:cs typeface="Tahoma" panose="020B0604030504040204" pitchFamily="34" charset="0"/>
              </a:rPr>
              <a:t>ch</a:t>
            </a:r>
            <a:r>
              <a:rPr lang="en-US" b="1" smtClean="0">
                <a:solidFill>
                  <a:schemeClr val="tx1"/>
                </a:solidFill>
                <a:latin typeface="Tahoma" panose="020B0604030504040204" pitchFamily="34" charset="0"/>
                <a:ea typeface="Tahoma" panose="020B0604030504040204" pitchFamily="34" charset="0"/>
                <a:cs typeface="Tahoma" panose="020B0604030504040204" pitchFamily="34" charset="0"/>
              </a:rPr>
              <a:t>ư</a:t>
            </a:r>
            <a:r>
              <a:rPr lang="vi-VN" b="1">
                <a:solidFill>
                  <a:schemeClr val="tx1"/>
                </a:solidFill>
                <a:latin typeface="Tahoma" panose="020B0604030504040204" pitchFamily="34" charset="0"/>
                <a:ea typeface="Tahoma" panose="020B0604030504040204" pitchFamily="34" charset="0"/>
                <a:cs typeface="Tahoma" panose="020B0604030504040204" pitchFamily="34" charset="0"/>
              </a:rPr>
              <a:t>ơ</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ng trình soạn thảo văn bản Word</a:t>
            </a:r>
          </a:p>
        </p:txBody>
      </p:sp>
      <p:sp>
        <p:nvSpPr>
          <p:cNvPr id="4" name="Hình chữ nhật 3">
            <a:extLst>
              <a:ext uri="{FF2B5EF4-FFF2-40B4-BE49-F238E27FC236}">
                <a16:creationId xmlns:a16="http://schemas.microsoft.com/office/drawing/2014/main" id="{E4BC76E4-F4FB-4405-9DEA-FDED83D5F49D}"/>
              </a:ext>
            </a:extLst>
          </p:cNvPr>
          <p:cNvSpPr/>
          <p:nvPr/>
        </p:nvSpPr>
        <p:spPr>
          <a:xfrm>
            <a:off x="278296" y="3096872"/>
            <a:ext cx="7985171" cy="127883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Tahoma" panose="020B0604030504040204" pitchFamily="34" charset="0"/>
                <a:ea typeface="Tahoma" panose="020B0604030504040204" pitchFamily="34" charset="0"/>
                <a:cs typeface="Tahoma" panose="020B0604030504040204" pitchFamily="34" charset="0"/>
              </a:rPr>
              <a:t>Có trình duyệt Internet</a:t>
            </a:r>
          </a:p>
        </p:txBody>
      </p:sp>
      <p:sp>
        <p:nvSpPr>
          <p:cNvPr id="10" name="Hình Bầu dục 9">
            <a:extLst>
              <a:ext uri="{FF2B5EF4-FFF2-40B4-BE49-F238E27FC236}">
                <a16:creationId xmlns:a16="http://schemas.microsoft.com/office/drawing/2014/main" id="{92F8881C-6CE0-40FF-8217-53B9D6D22B16}"/>
              </a:ext>
            </a:extLst>
          </p:cNvPr>
          <p:cNvSpPr/>
          <p:nvPr/>
        </p:nvSpPr>
        <p:spPr>
          <a:xfrm>
            <a:off x="6960706" y="1540932"/>
            <a:ext cx="1116494" cy="10001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ình chữ nhật 5">
            <a:extLst>
              <a:ext uri="{FF2B5EF4-FFF2-40B4-BE49-F238E27FC236}">
                <a16:creationId xmlns:a16="http://schemas.microsoft.com/office/drawing/2014/main" id="{68C43C6F-1C46-49B2-B5B8-F62F0B392CD3}"/>
              </a:ext>
            </a:extLst>
          </p:cNvPr>
          <p:cNvSpPr/>
          <p:nvPr/>
        </p:nvSpPr>
        <p:spPr>
          <a:xfrm>
            <a:off x="278296" y="81995"/>
            <a:ext cx="11516139" cy="7189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err="1">
                <a:solidFill>
                  <a:srgbClr val="00B0F0"/>
                </a:solidFill>
                <a:latin typeface="Tahoma" panose="020B0604030504040204" pitchFamily="34" charset="0"/>
                <a:ea typeface="Tahoma" panose="020B0604030504040204" pitchFamily="34" charset="0"/>
                <a:cs typeface="Tahoma" panose="020B0604030504040204" pitchFamily="34" charset="0"/>
              </a:rPr>
              <a:t>Để</a:t>
            </a:r>
            <a:r>
              <a:rPr lang="en-US" sz="2400" b="1">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2400" b="1" err="1">
                <a:solidFill>
                  <a:srgbClr val="00B0F0"/>
                </a:solidFill>
                <a:latin typeface="Tahoma" panose="020B0604030504040204" pitchFamily="34" charset="0"/>
                <a:ea typeface="Tahoma" panose="020B0604030504040204" pitchFamily="34" charset="0"/>
                <a:cs typeface="Tahoma" panose="020B0604030504040204" pitchFamily="34" charset="0"/>
              </a:rPr>
              <a:t>truy</a:t>
            </a:r>
            <a:r>
              <a:rPr lang="en-US" sz="2400" b="1">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2400" b="1" err="1">
                <a:solidFill>
                  <a:srgbClr val="00B0F0"/>
                </a:solidFill>
                <a:latin typeface="Tahoma" panose="020B0604030504040204" pitchFamily="34" charset="0"/>
                <a:ea typeface="Tahoma" panose="020B0604030504040204" pitchFamily="34" charset="0"/>
                <a:cs typeface="Tahoma" panose="020B0604030504040204" pitchFamily="34" charset="0"/>
              </a:rPr>
              <a:t>cập</a:t>
            </a:r>
            <a:r>
              <a:rPr lang="en-US" sz="2400" b="1">
                <a:solidFill>
                  <a:srgbClr val="00B0F0"/>
                </a:solidFill>
                <a:latin typeface="Tahoma" panose="020B0604030504040204" pitchFamily="34" charset="0"/>
                <a:ea typeface="Tahoma" panose="020B0604030504040204" pitchFamily="34" charset="0"/>
                <a:cs typeface="Tahoma" panose="020B0604030504040204" pitchFamily="34" charset="0"/>
              </a:rPr>
              <a:t> đ</a:t>
            </a:r>
            <a:r>
              <a:rPr lang="vi-VN" sz="2400" b="1">
                <a:solidFill>
                  <a:srgbClr val="00B0F0"/>
                </a:solidFill>
                <a:latin typeface="Tahoma" panose="020B0604030504040204" pitchFamily="34" charset="0"/>
                <a:ea typeface="Tahoma" panose="020B0604030504040204" pitchFamily="34" charset="0"/>
                <a:cs typeface="Tahoma" panose="020B0604030504040204" pitchFamily="34" charset="0"/>
              </a:rPr>
              <a:t>ư</a:t>
            </a:r>
            <a:r>
              <a:rPr lang="en-US" sz="2400" b="1" err="1">
                <a:solidFill>
                  <a:srgbClr val="00B0F0"/>
                </a:solidFill>
                <a:latin typeface="Tahoma" panose="020B0604030504040204" pitchFamily="34" charset="0"/>
                <a:ea typeface="Tahoma" panose="020B0604030504040204" pitchFamily="34" charset="0"/>
                <a:cs typeface="Tahoma" panose="020B0604030504040204" pitchFamily="34" charset="0"/>
              </a:rPr>
              <a:t>ợc</a:t>
            </a:r>
            <a:r>
              <a:rPr lang="en-US" sz="2400" b="1">
                <a:solidFill>
                  <a:srgbClr val="00B0F0"/>
                </a:solidFill>
                <a:latin typeface="Tahoma" panose="020B0604030504040204" pitchFamily="34" charset="0"/>
                <a:ea typeface="Tahoma" panose="020B0604030504040204" pitchFamily="34" charset="0"/>
                <a:cs typeface="Tahoma" panose="020B0604030504040204" pitchFamily="34" charset="0"/>
              </a:rPr>
              <a:t> internet </a:t>
            </a:r>
            <a:r>
              <a:rPr lang="en-US" sz="2400" b="1" err="1">
                <a:solidFill>
                  <a:srgbClr val="00B0F0"/>
                </a:solidFill>
                <a:latin typeface="Tahoma" panose="020B0604030504040204" pitchFamily="34" charset="0"/>
                <a:ea typeface="Tahoma" panose="020B0604030504040204" pitchFamily="34" charset="0"/>
                <a:cs typeface="Tahoma" panose="020B0604030504040204" pitchFamily="34" charset="0"/>
              </a:rPr>
              <a:t>máy</a:t>
            </a:r>
            <a:r>
              <a:rPr lang="en-US" sz="2400" b="1">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2400" b="1" err="1">
                <a:solidFill>
                  <a:srgbClr val="00B0F0"/>
                </a:solidFill>
                <a:latin typeface="Tahoma" panose="020B0604030504040204" pitchFamily="34" charset="0"/>
                <a:ea typeface="Tahoma" panose="020B0604030504040204" pitchFamily="34" charset="0"/>
                <a:cs typeface="Tahoma" panose="020B0604030504040204" pitchFamily="34" charset="0"/>
              </a:rPr>
              <a:t>tính</a:t>
            </a:r>
            <a:r>
              <a:rPr lang="en-US" sz="2400" b="1">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2400" b="1" err="1">
                <a:solidFill>
                  <a:srgbClr val="00B0F0"/>
                </a:solidFill>
                <a:latin typeface="Tahoma" panose="020B0604030504040204" pitchFamily="34" charset="0"/>
                <a:ea typeface="Tahoma" panose="020B0604030504040204" pitchFamily="34" charset="0"/>
                <a:cs typeface="Tahoma" panose="020B0604030504040204" pitchFamily="34" charset="0"/>
              </a:rPr>
              <a:t>phải</a:t>
            </a:r>
            <a:r>
              <a:rPr lang="en-US" sz="2400" b="1">
                <a:solidFill>
                  <a:srgbClr val="00B0F0"/>
                </a:solidFill>
                <a:latin typeface="Tahoma" panose="020B0604030504040204" pitchFamily="34" charset="0"/>
                <a:ea typeface="Tahoma" panose="020B0604030504040204" pitchFamily="34" charset="0"/>
                <a:cs typeface="Tahoma" panose="020B0604030504040204" pitchFamily="34" charset="0"/>
              </a:rPr>
              <a:t>?</a:t>
            </a:r>
          </a:p>
        </p:txBody>
      </p:sp>
      <p:sp>
        <p:nvSpPr>
          <p:cNvPr id="13" name="Hình Bầu dục 12">
            <a:extLst>
              <a:ext uri="{FF2B5EF4-FFF2-40B4-BE49-F238E27FC236}">
                <a16:creationId xmlns:a16="http://schemas.microsoft.com/office/drawing/2014/main" id="{CB78D711-5245-41EE-9FD8-A3FAE71EF0FB}"/>
              </a:ext>
            </a:extLst>
          </p:cNvPr>
          <p:cNvSpPr/>
          <p:nvPr/>
        </p:nvSpPr>
        <p:spPr>
          <a:xfrm>
            <a:off x="6977270" y="5056901"/>
            <a:ext cx="1116494" cy="10001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ình Bầu dục 14">
            <a:extLst>
              <a:ext uri="{FF2B5EF4-FFF2-40B4-BE49-F238E27FC236}">
                <a16:creationId xmlns:a16="http://schemas.microsoft.com/office/drawing/2014/main" id="{72EAFB98-6AC3-4656-8CE8-148139092A24}"/>
              </a:ext>
            </a:extLst>
          </p:cNvPr>
          <p:cNvSpPr/>
          <p:nvPr/>
        </p:nvSpPr>
        <p:spPr>
          <a:xfrm>
            <a:off x="7003774" y="3297344"/>
            <a:ext cx="1072777" cy="9624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ình Bầu dục 29">
            <a:extLst>
              <a:ext uri="{FF2B5EF4-FFF2-40B4-BE49-F238E27FC236}">
                <a16:creationId xmlns:a16="http://schemas.microsoft.com/office/drawing/2014/main" id="{1128D263-DF47-44B0-9872-B932033DD1AF}"/>
              </a:ext>
            </a:extLst>
          </p:cNvPr>
          <p:cNvSpPr/>
          <p:nvPr/>
        </p:nvSpPr>
        <p:spPr>
          <a:xfrm>
            <a:off x="9178419" y="1374089"/>
            <a:ext cx="1218647" cy="1200147"/>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ahoma" panose="020B0604030504040204" pitchFamily="34" charset="0"/>
                <a:ea typeface="Tahoma" panose="020B0604030504040204" pitchFamily="34" charset="0"/>
                <a:cs typeface="Tahoma" panose="020B0604030504040204" pitchFamily="34" charset="0"/>
              </a:rPr>
              <a:t>Đúng </a:t>
            </a:r>
          </a:p>
        </p:txBody>
      </p:sp>
      <p:sp>
        <p:nvSpPr>
          <p:cNvPr id="33" name="Hình Bầu dục 32">
            <a:extLst>
              <a:ext uri="{FF2B5EF4-FFF2-40B4-BE49-F238E27FC236}">
                <a16:creationId xmlns:a16="http://schemas.microsoft.com/office/drawing/2014/main" id="{D060B848-EE5E-4C68-82EC-7439CD16B5B7}"/>
              </a:ext>
            </a:extLst>
          </p:cNvPr>
          <p:cNvSpPr/>
          <p:nvPr/>
        </p:nvSpPr>
        <p:spPr>
          <a:xfrm>
            <a:off x="6875117" y="1440944"/>
            <a:ext cx="1218647" cy="1200147"/>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ahoma" panose="020B0604030504040204" pitchFamily="34" charset="0"/>
                <a:ea typeface="Tahoma" panose="020B0604030504040204" pitchFamily="34" charset="0"/>
                <a:cs typeface="Tahoma" panose="020B0604030504040204" pitchFamily="34" charset="0"/>
              </a:rPr>
              <a:t>Sai</a:t>
            </a:r>
          </a:p>
        </p:txBody>
      </p:sp>
      <p:sp>
        <p:nvSpPr>
          <p:cNvPr id="40" name="Hình Bầu dục 39">
            <a:extLst>
              <a:ext uri="{FF2B5EF4-FFF2-40B4-BE49-F238E27FC236}">
                <a16:creationId xmlns:a16="http://schemas.microsoft.com/office/drawing/2014/main" id="{E4734DF4-E2D6-469E-8CE0-F373A86B9F40}"/>
              </a:ext>
            </a:extLst>
          </p:cNvPr>
          <p:cNvSpPr/>
          <p:nvPr/>
        </p:nvSpPr>
        <p:spPr>
          <a:xfrm>
            <a:off x="9178418" y="3165984"/>
            <a:ext cx="1218647" cy="1200147"/>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ahoma" panose="020B0604030504040204" pitchFamily="34" charset="0"/>
                <a:ea typeface="Tahoma" panose="020B0604030504040204" pitchFamily="34" charset="0"/>
                <a:cs typeface="Tahoma" panose="020B0604030504040204" pitchFamily="34" charset="0"/>
              </a:rPr>
              <a:t>Đúng </a:t>
            </a:r>
          </a:p>
        </p:txBody>
      </p:sp>
      <p:sp>
        <p:nvSpPr>
          <p:cNvPr id="41" name="Hình Bầu dục 40">
            <a:extLst>
              <a:ext uri="{FF2B5EF4-FFF2-40B4-BE49-F238E27FC236}">
                <a16:creationId xmlns:a16="http://schemas.microsoft.com/office/drawing/2014/main" id="{E8675092-06D3-4216-AC06-47EF5269F219}"/>
              </a:ext>
            </a:extLst>
          </p:cNvPr>
          <p:cNvSpPr/>
          <p:nvPr/>
        </p:nvSpPr>
        <p:spPr>
          <a:xfrm>
            <a:off x="6909628" y="4852705"/>
            <a:ext cx="1218647" cy="1200147"/>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ahoma" panose="020B0604030504040204" pitchFamily="34" charset="0"/>
                <a:ea typeface="Tahoma" panose="020B0604030504040204" pitchFamily="34" charset="0"/>
                <a:cs typeface="Tahoma" panose="020B0604030504040204" pitchFamily="34" charset="0"/>
              </a:rPr>
              <a:t>Đúng </a:t>
            </a:r>
          </a:p>
        </p:txBody>
      </p:sp>
      <p:sp>
        <p:nvSpPr>
          <p:cNvPr id="42" name="Hình Bầu dục 41">
            <a:extLst>
              <a:ext uri="{FF2B5EF4-FFF2-40B4-BE49-F238E27FC236}">
                <a16:creationId xmlns:a16="http://schemas.microsoft.com/office/drawing/2014/main" id="{23340561-6063-4A85-8713-8435BFBEA800}"/>
              </a:ext>
            </a:extLst>
          </p:cNvPr>
          <p:cNvSpPr/>
          <p:nvPr/>
        </p:nvSpPr>
        <p:spPr>
          <a:xfrm>
            <a:off x="10695057" y="4781260"/>
            <a:ext cx="1218647" cy="1200147"/>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ahoma" panose="020B0604030504040204" pitchFamily="34" charset="0"/>
                <a:ea typeface="Tahoma" panose="020B0604030504040204" pitchFamily="34" charset="0"/>
                <a:cs typeface="Tahoma" panose="020B0604030504040204" pitchFamily="34" charset="0"/>
              </a:rPr>
              <a:t>Sai</a:t>
            </a:r>
          </a:p>
        </p:txBody>
      </p:sp>
      <p:sp>
        <p:nvSpPr>
          <p:cNvPr id="43" name="Hình Bầu dục 42">
            <a:extLst>
              <a:ext uri="{FF2B5EF4-FFF2-40B4-BE49-F238E27FC236}">
                <a16:creationId xmlns:a16="http://schemas.microsoft.com/office/drawing/2014/main" id="{B32776C4-792E-4C6B-A4CF-26DC2C232806}"/>
              </a:ext>
            </a:extLst>
          </p:cNvPr>
          <p:cNvSpPr/>
          <p:nvPr/>
        </p:nvSpPr>
        <p:spPr>
          <a:xfrm>
            <a:off x="6909629" y="3187277"/>
            <a:ext cx="1218647" cy="1200147"/>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ahoma" panose="020B0604030504040204" pitchFamily="34" charset="0"/>
                <a:ea typeface="Tahoma" panose="020B0604030504040204" pitchFamily="34" charset="0"/>
                <a:cs typeface="Tahoma" panose="020B0604030504040204" pitchFamily="34" charset="0"/>
              </a:rPr>
              <a:t>Sai</a:t>
            </a:r>
          </a:p>
        </p:txBody>
      </p:sp>
      <p:sp>
        <p:nvSpPr>
          <p:cNvPr id="16" name="Hình chữ nhật: Góc Tròn 15">
            <a:hlinkClick r:id="rId2" action="ppaction://hlinksldjump"/>
            <a:extLst>
              <a:ext uri="{FF2B5EF4-FFF2-40B4-BE49-F238E27FC236}">
                <a16:creationId xmlns:a16="http://schemas.microsoft.com/office/drawing/2014/main" id="{3D48A412-4574-41FF-BB20-5C0A21DA71F4}"/>
              </a:ext>
            </a:extLst>
          </p:cNvPr>
          <p:cNvSpPr/>
          <p:nvPr/>
        </p:nvSpPr>
        <p:spPr>
          <a:xfrm>
            <a:off x="9178418" y="6157293"/>
            <a:ext cx="2735286" cy="707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Times New Roman" panose="02020603050405020304" pitchFamily="18" charset="0"/>
                <a:cs typeface="Times New Roman" panose="02020603050405020304" pitchFamily="18" charset="0"/>
              </a:rPr>
              <a:t>Hoạt động c</a:t>
            </a:r>
            <a:r>
              <a:rPr lang="vi-VN" b="1">
                <a:solidFill>
                  <a:srgbClr val="002060"/>
                </a:solidFill>
                <a:latin typeface="Times New Roman" panose="02020603050405020304" pitchFamily="18" charset="0"/>
                <a:cs typeface="Times New Roman" panose="02020603050405020304" pitchFamily="18" charset="0"/>
              </a:rPr>
              <a:t>ơ</a:t>
            </a:r>
            <a:r>
              <a:rPr lang="en-US" b="1">
                <a:solidFill>
                  <a:srgbClr val="002060"/>
                </a:solidFill>
                <a:latin typeface="Times New Roman" panose="02020603050405020304" pitchFamily="18" charset="0"/>
                <a:cs typeface="Times New Roman" panose="02020603050405020304" pitchFamily="18" charset="0"/>
              </a:rPr>
              <a:t> bản</a:t>
            </a:r>
          </a:p>
        </p:txBody>
      </p:sp>
    </p:spTree>
    <p:extLst>
      <p:ext uri="{BB962C8B-B14F-4D97-AF65-F5344CB8AC3E}">
        <p14:creationId xmlns:p14="http://schemas.microsoft.com/office/powerpoint/2010/main" val="3614749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a:extLst>
              <a:ext uri="{FF2B5EF4-FFF2-40B4-BE49-F238E27FC236}">
                <a16:creationId xmlns:a16="http://schemas.microsoft.com/office/drawing/2014/main" id="{D1F2DA97-A039-4F8F-B512-F4F64490B835}"/>
              </a:ext>
            </a:extLst>
          </p:cNvPr>
          <p:cNvSpPr/>
          <p:nvPr/>
        </p:nvSpPr>
        <p:spPr>
          <a:xfrm>
            <a:off x="601134" y="6146800"/>
            <a:ext cx="728133" cy="711200"/>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3" name="Hình chữ nhật 2">
            <a:extLst>
              <a:ext uri="{FF2B5EF4-FFF2-40B4-BE49-F238E27FC236}">
                <a16:creationId xmlns:a16="http://schemas.microsoft.com/office/drawing/2014/main" id="{F200F979-4936-4667-A121-87A6607C31A5}"/>
              </a:ext>
            </a:extLst>
          </p:cNvPr>
          <p:cNvSpPr/>
          <p:nvPr/>
        </p:nvSpPr>
        <p:spPr>
          <a:xfrm>
            <a:off x="3069167" y="6146800"/>
            <a:ext cx="728133" cy="711200"/>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4" name="Hình chữ nhật 3">
            <a:extLst>
              <a:ext uri="{FF2B5EF4-FFF2-40B4-BE49-F238E27FC236}">
                <a16:creationId xmlns:a16="http://schemas.microsoft.com/office/drawing/2014/main" id="{9D50294D-B00D-4BC9-8A35-F03EDE3A4169}"/>
              </a:ext>
            </a:extLst>
          </p:cNvPr>
          <p:cNvSpPr/>
          <p:nvPr/>
        </p:nvSpPr>
        <p:spPr>
          <a:xfrm>
            <a:off x="5587998" y="6146800"/>
            <a:ext cx="728133" cy="711200"/>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5" name="Hình chữ nhật 4">
            <a:extLst>
              <a:ext uri="{FF2B5EF4-FFF2-40B4-BE49-F238E27FC236}">
                <a16:creationId xmlns:a16="http://schemas.microsoft.com/office/drawing/2014/main" id="{3B81756F-C61B-4403-A48B-182978C047A1}"/>
              </a:ext>
            </a:extLst>
          </p:cNvPr>
          <p:cNvSpPr/>
          <p:nvPr/>
        </p:nvSpPr>
        <p:spPr>
          <a:xfrm>
            <a:off x="8106829" y="6146800"/>
            <a:ext cx="728133" cy="711200"/>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6" name="Hình chữ nhật 5">
            <a:extLst>
              <a:ext uri="{FF2B5EF4-FFF2-40B4-BE49-F238E27FC236}">
                <a16:creationId xmlns:a16="http://schemas.microsoft.com/office/drawing/2014/main" id="{481E5AB2-EF47-49D1-9FA8-A4357D097FD7}"/>
              </a:ext>
            </a:extLst>
          </p:cNvPr>
          <p:cNvSpPr/>
          <p:nvPr/>
        </p:nvSpPr>
        <p:spPr>
          <a:xfrm>
            <a:off x="965203" y="203199"/>
            <a:ext cx="10109197" cy="11828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a:solidFill>
                  <a:srgbClr val="00B0F0"/>
                </a:solidFill>
                <a:latin typeface="Tahoma" panose="020B0604030504040204" pitchFamily="34" charset="0"/>
                <a:ea typeface="Tahoma" panose="020B0604030504040204" pitchFamily="34" charset="0"/>
                <a:cs typeface="Tahoma" panose="020B0604030504040204" pitchFamily="34" charset="0"/>
              </a:rPr>
              <a:t>Để truy cập Internet trên máy tính,em có thể nháy đúp chuột vào biểu t</a:t>
            </a:r>
            <a:r>
              <a:rPr lang="vi-VN" sz="2400" b="1">
                <a:solidFill>
                  <a:srgbClr val="00B0F0"/>
                </a:solidFill>
                <a:latin typeface="Tahoma" panose="020B0604030504040204" pitchFamily="34" charset="0"/>
                <a:ea typeface="Tahoma" panose="020B0604030504040204" pitchFamily="34" charset="0"/>
                <a:cs typeface="Tahoma" panose="020B0604030504040204" pitchFamily="34" charset="0"/>
              </a:rPr>
              <a:t>ư</a:t>
            </a:r>
            <a:r>
              <a:rPr lang="en-US" sz="2400" b="1">
                <a:solidFill>
                  <a:srgbClr val="00B0F0"/>
                </a:solidFill>
                <a:latin typeface="Tahoma" panose="020B0604030504040204" pitchFamily="34" charset="0"/>
                <a:ea typeface="Tahoma" panose="020B0604030504040204" pitchFamily="34" charset="0"/>
                <a:cs typeface="Tahoma" panose="020B0604030504040204" pitchFamily="34" charset="0"/>
              </a:rPr>
              <a:t>ợng nào sau đây ?</a:t>
            </a:r>
          </a:p>
        </p:txBody>
      </p:sp>
      <p:sp>
        <p:nvSpPr>
          <p:cNvPr id="7" name="Hình chữ nhật 6">
            <a:extLst>
              <a:ext uri="{FF2B5EF4-FFF2-40B4-BE49-F238E27FC236}">
                <a16:creationId xmlns:a16="http://schemas.microsoft.com/office/drawing/2014/main" id="{C9C8D6A8-0138-4FBD-854D-C88D6AE170C7}"/>
              </a:ext>
            </a:extLst>
          </p:cNvPr>
          <p:cNvSpPr/>
          <p:nvPr/>
        </p:nvSpPr>
        <p:spPr>
          <a:xfrm>
            <a:off x="10433814" y="6146800"/>
            <a:ext cx="728133" cy="711200"/>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b="1">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Bảng 10">
            <a:extLst>
              <a:ext uri="{FF2B5EF4-FFF2-40B4-BE49-F238E27FC236}">
                <a16:creationId xmlns:a16="http://schemas.microsoft.com/office/drawing/2014/main" id="{1E630496-0A62-4EC7-8462-2F500E934E9D}"/>
              </a:ext>
            </a:extLst>
          </p:cNvPr>
          <p:cNvGraphicFramePr>
            <a:graphicFrameLocks noGrp="1"/>
          </p:cNvGraphicFramePr>
          <p:nvPr>
            <p:extLst>
              <p:ext uri="{D42A27DB-BD31-4B8C-83A1-F6EECF244321}">
                <p14:modId xmlns:p14="http://schemas.microsoft.com/office/powerpoint/2010/main" val="3247808594"/>
              </p:ext>
            </p:extLst>
          </p:nvPr>
        </p:nvGraphicFramePr>
        <p:xfrm>
          <a:off x="0" y="2088647"/>
          <a:ext cx="11904130" cy="3383280"/>
        </p:xfrm>
        <a:graphic>
          <a:graphicData uri="http://schemas.openxmlformats.org/drawingml/2006/table">
            <a:tbl>
              <a:tblPr firstRow="1" bandRow="1">
                <a:tableStyleId>{2D5ABB26-0587-4C30-8999-92F81FD0307C}</a:tableStyleId>
              </a:tblPr>
              <a:tblGrid>
                <a:gridCol w="2380826">
                  <a:extLst>
                    <a:ext uri="{9D8B030D-6E8A-4147-A177-3AD203B41FA5}">
                      <a16:colId xmlns:a16="http://schemas.microsoft.com/office/drawing/2014/main" val="3939260920"/>
                    </a:ext>
                  </a:extLst>
                </a:gridCol>
                <a:gridCol w="2411307">
                  <a:extLst>
                    <a:ext uri="{9D8B030D-6E8A-4147-A177-3AD203B41FA5}">
                      <a16:colId xmlns:a16="http://schemas.microsoft.com/office/drawing/2014/main" val="179401306"/>
                    </a:ext>
                  </a:extLst>
                </a:gridCol>
                <a:gridCol w="2350345">
                  <a:extLst>
                    <a:ext uri="{9D8B030D-6E8A-4147-A177-3AD203B41FA5}">
                      <a16:colId xmlns:a16="http://schemas.microsoft.com/office/drawing/2014/main" val="3427889861"/>
                    </a:ext>
                  </a:extLst>
                </a:gridCol>
                <a:gridCol w="2380826">
                  <a:extLst>
                    <a:ext uri="{9D8B030D-6E8A-4147-A177-3AD203B41FA5}">
                      <a16:colId xmlns:a16="http://schemas.microsoft.com/office/drawing/2014/main" val="3672409891"/>
                    </a:ext>
                  </a:extLst>
                </a:gridCol>
                <a:gridCol w="2380826">
                  <a:extLst>
                    <a:ext uri="{9D8B030D-6E8A-4147-A177-3AD203B41FA5}">
                      <a16:colId xmlns:a16="http://schemas.microsoft.com/office/drawing/2014/main" val="4111309485"/>
                    </a:ext>
                  </a:extLst>
                </a:gridCol>
              </a:tblGrid>
              <a:tr h="2726267">
                <a:tc>
                  <a:txBody>
                    <a:bodyPr/>
                    <a:lstStyle/>
                    <a:p>
                      <a:endParaRPr lang="en-US" sz="2400" b="1">
                        <a:latin typeface="Tahoma" panose="020B0604030504040204" pitchFamily="34" charset="0"/>
                        <a:ea typeface="Tahoma" panose="020B0604030504040204" pitchFamily="34" charset="0"/>
                        <a:cs typeface="Tahoma" panose="020B0604030504040204" pitchFamily="34" charset="0"/>
                      </a:endParaRPr>
                    </a:p>
                    <a:p>
                      <a:endParaRPr lang="en-US" sz="2400" b="1">
                        <a:latin typeface="Tahoma" panose="020B0604030504040204" pitchFamily="34" charset="0"/>
                        <a:ea typeface="Tahoma" panose="020B0604030504040204" pitchFamily="34" charset="0"/>
                        <a:cs typeface="Tahoma" panose="020B0604030504040204" pitchFamily="34" charset="0"/>
                      </a:endParaRPr>
                    </a:p>
                    <a:p>
                      <a:endParaRPr lang="en-US" sz="2400" b="1">
                        <a:latin typeface="Tahoma" panose="020B0604030504040204" pitchFamily="34" charset="0"/>
                        <a:ea typeface="Tahoma" panose="020B0604030504040204" pitchFamily="34" charset="0"/>
                        <a:cs typeface="Tahoma" panose="020B0604030504040204" pitchFamily="34" charset="0"/>
                      </a:endParaRPr>
                    </a:p>
                    <a:p>
                      <a:endParaRPr lang="en-US" sz="2400" b="1">
                        <a:latin typeface="Tahoma" panose="020B0604030504040204" pitchFamily="34" charset="0"/>
                        <a:ea typeface="Tahoma" panose="020B0604030504040204" pitchFamily="34" charset="0"/>
                        <a:cs typeface="Tahoma" panose="020B0604030504040204" pitchFamily="34" charset="0"/>
                      </a:endParaRPr>
                    </a:p>
                    <a:p>
                      <a:endParaRPr lang="en-US" sz="2400" b="1">
                        <a:latin typeface="Tahoma" panose="020B0604030504040204" pitchFamily="34" charset="0"/>
                        <a:ea typeface="Tahoma" panose="020B0604030504040204" pitchFamily="34" charset="0"/>
                        <a:cs typeface="Tahoma" panose="020B0604030504040204" pitchFamily="34" charset="0"/>
                      </a:endParaRPr>
                    </a:p>
                    <a:p>
                      <a:endParaRPr lang="en-US" sz="2400" b="1">
                        <a:latin typeface="Tahoma" panose="020B0604030504040204" pitchFamily="34" charset="0"/>
                        <a:ea typeface="Tahoma" panose="020B0604030504040204" pitchFamily="34" charset="0"/>
                        <a:cs typeface="Tahoma" panose="020B0604030504040204" pitchFamily="34" charset="0"/>
                      </a:endParaRPr>
                    </a:p>
                    <a:p>
                      <a:endParaRPr lang="en-US" sz="2400" b="1">
                        <a:latin typeface="Tahoma" panose="020B0604030504040204" pitchFamily="34" charset="0"/>
                        <a:ea typeface="Tahoma" panose="020B0604030504040204" pitchFamily="34" charset="0"/>
                        <a:cs typeface="Tahoma" panose="020B0604030504040204" pitchFamily="34" charset="0"/>
                      </a:endParaRPr>
                    </a:p>
                    <a:p>
                      <a:r>
                        <a:rPr lang="en-US" sz="2400" b="1">
                          <a:latin typeface="Tahoma" panose="020B0604030504040204" pitchFamily="34" charset="0"/>
                          <a:ea typeface="Tahoma" panose="020B0604030504040204" pitchFamily="34" charset="0"/>
                          <a:cs typeface="Tahoma" panose="020B0604030504040204" pitchFamily="34" charset="0"/>
                        </a:rPr>
                        <a:t>    </a:t>
                      </a:r>
                    </a:p>
                    <a:p>
                      <a:r>
                        <a:rPr lang="en-US" sz="2400" b="1">
                          <a:latin typeface="Tahoma" panose="020B0604030504040204" pitchFamily="34" charset="0"/>
                          <a:ea typeface="Tahoma" panose="020B0604030504040204" pitchFamily="34" charset="0"/>
                          <a:cs typeface="Tahoma" panose="020B060403050404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p>
                      <a:endParaRPr lang="en-US"/>
                    </a:p>
                    <a:p>
                      <a:endParaRPr lang="en-US"/>
                    </a:p>
                    <a:p>
                      <a:endParaRPr lang="en-US"/>
                    </a:p>
                    <a:p>
                      <a:endParaRPr lang="en-US"/>
                    </a:p>
                    <a:p>
                      <a:endParaRPr lang="en-US"/>
                    </a:p>
                    <a:p>
                      <a:endParaRPr lang="en-US"/>
                    </a:p>
                    <a:p>
                      <a:endParaRPr lang="en-US"/>
                    </a:p>
                    <a:p>
                      <a:endParaRPr lang="en-US" sz="2400" b="1">
                        <a:latin typeface="Tahoma" panose="020B0604030504040204" pitchFamily="34" charset="0"/>
                        <a:ea typeface="Tahoma" panose="020B0604030504040204" pitchFamily="34" charset="0"/>
                        <a:cs typeface="Tahoma" panose="020B0604030504040204" pitchFamily="34" charset="0"/>
                      </a:endParaRPr>
                    </a:p>
                    <a:p>
                      <a:endParaRPr lang="en-US" sz="2400" b="1">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p>
                      <a:endParaRPr lang="en-US"/>
                    </a:p>
                    <a:p>
                      <a:endParaRPr lang="en-US"/>
                    </a:p>
                    <a:p>
                      <a:endParaRPr lang="en-US"/>
                    </a:p>
                    <a:p>
                      <a:endParaRPr lang="en-US"/>
                    </a:p>
                    <a:p>
                      <a:endParaRPr lang="en-US"/>
                    </a:p>
                    <a:p>
                      <a:endParaRPr lang="en-US"/>
                    </a:p>
                    <a:p>
                      <a:endParaRPr lang="en-US"/>
                    </a:p>
                    <a:p>
                      <a:endParaRPr lang="en-US"/>
                    </a:p>
                    <a:p>
                      <a:pPr algn="ctr"/>
                      <a:endParaRPr lang="en-US" sz="2400" b="1">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pPr algn="ctr"/>
                      <a:endParaRPr lang="en-US" sz="2400" b="1">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pPr algn="ctr"/>
                      <a:endParaRPr lang="en-US" sz="2400" b="1">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9678283"/>
                  </a:ext>
                </a:extLst>
              </a:tr>
            </a:tbl>
          </a:graphicData>
        </a:graphic>
      </p:graphicFrame>
      <p:pic>
        <p:nvPicPr>
          <p:cNvPr id="13" name="Hình ảnh 12" descr="Ảnh có chứa mẫu họa&#10;&#10;Mô tả được tạo với mức tin cậy cao">
            <a:extLst>
              <a:ext uri="{FF2B5EF4-FFF2-40B4-BE49-F238E27FC236}">
                <a16:creationId xmlns:a16="http://schemas.microsoft.com/office/drawing/2014/main" id="{21819553-5828-4D13-95C3-4CD5B677861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651" b="92765" l="10000" r="90000">
                        <a14:foregroundMark x1="38500" y1="90439" x2="62333" y2="92506"/>
                        <a14:foregroundMark x1="62333" y1="92506" x2="39500" y2="91990"/>
                        <a14:foregroundMark x1="39500" y1="91990" x2="56333" y2="92765"/>
                        <a14:foregroundMark x1="37833" y1="9819" x2="62167" y2="6977"/>
                        <a14:foregroundMark x1="62167" y1="6977" x2="41167" y2="4651"/>
                        <a14:foregroundMark x1="41167" y1="4651" x2="37833" y2="6718"/>
                      </a14:backgroundRemoval>
                    </a14:imgEffect>
                  </a14:imgLayer>
                </a14:imgProps>
              </a:ext>
              <a:ext uri="{28A0092B-C50C-407E-A947-70E740481C1C}">
                <a14:useLocalDpi xmlns:a14="http://schemas.microsoft.com/office/drawing/2010/main" val="0"/>
              </a:ext>
            </a:extLst>
          </a:blip>
          <a:stretch>
            <a:fillRect/>
          </a:stretch>
        </p:blipFill>
        <p:spPr>
          <a:xfrm>
            <a:off x="50803" y="2269067"/>
            <a:ext cx="2285997" cy="2246286"/>
          </a:xfrm>
          <a:prstGeom prst="rect">
            <a:avLst/>
          </a:prstGeom>
        </p:spPr>
      </p:pic>
      <p:pic>
        <p:nvPicPr>
          <p:cNvPr id="15" name="Hình ảnh 14">
            <a:extLst>
              <a:ext uri="{FF2B5EF4-FFF2-40B4-BE49-F238E27FC236}">
                <a16:creationId xmlns:a16="http://schemas.microsoft.com/office/drawing/2014/main" id="{DDF59971-CC15-417A-821F-CB4E62F44B8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508" b="89790" l="10000" r="90000">
                        <a14:foregroundMark x1="53333" y1="40841" x2="48167" y2="43844"/>
                        <a14:foregroundMark x1="40667" y1="43844" x2="48833" y2="66967"/>
                        <a14:foregroundMark x1="48833" y1="66967" x2="59000" y2="47447"/>
                        <a14:foregroundMark x1="59000" y1="47447" x2="54833" y2="49850"/>
                        <a14:foregroundMark x1="45167" y1="47447" x2="45500" y2="69369"/>
                        <a14:foregroundMark x1="45500" y1="69369" x2="51000" y2="84384"/>
                        <a14:foregroundMark x1="45833" y1="88889" x2="47333" y2="89790"/>
                        <a14:foregroundMark x1="42833" y1="9910" x2="45833" y2="7508"/>
                      </a14:backgroundRemoval>
                    </a14:imgEffect>
                  </a14:imgLayer>
                </a14:imgProps>
              </a:ext>
              <a:ext uri="{28A0092B-C50C-407E-A947-70E740481C1C}">
                <a14:useLocalDpi xmlns:a14="http://schemas.microsoft.com/office/drawing/2010/main" val="0"/>
              </a:ext>
            </a:extLst>
          </a:blip>
          <a:stretch>
            <a:fillRect/>
          </a:stretch>
        </p:blipFill>
        <p:spPr>
          <a:xfrm>
            <a:off x="2439729" y="2269067"/>
            <a:ext cx="2285997" cy="2246284"/>
          </a:xfrm>
          <a:prstGeom prst="rect">
            <a:avLst/>
          </a:prstGeom>
        </p:spPr>
      </p:pic>
      <p:pic>
        <p:nvPicPr>
          <p:cNvPr id="17" name="Hình ảnh 16" descr="Ảnh có chứa mẫu họa&#10;&#10;Mô tả được tạo với mức tin cậy cao">
            <a:extLst>
              <a:ext uri="{FF2B5EF4-FFF2-40B4-BE49-F238E27FC236}">
                <a16:creationId xmlns:a16="http://schemas.microsoft.com/office/drawing/2014/main" id="{F9FD02CF-04A3-4ACF-8BC6-7FAF322884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2371" y="2387601"/>
            <a:ext cx="2285997" cy="2223020"/>
          </a:xfrm>
          <a:prstGeom prst="rect">
            <a:avLst/>
          </a:prstGeom>
        </p:spPr>
      </p:pic>
      <p:pic>
        <p:nvPicPr>
          <p:cNvPr id="21" name="Hình ảnh 20">
            <a:extLst>
              <a:ext uri="{FF2B5EF4-FFF2-40B4-BE49-F238E27FC236}">
                <a16:creationId xmlns:a16="http://schemas.microsoft.com/office/drawing/2014/main" id="{297CE627-429C-4954-88A9-6AA205503E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52271" y="2387601"/>
            <a:ext cx="2091220" cy="2223020"/>
          </a:xfrm>
          <a:prstGeom prst="rect">
            <a:avLst/>
          </a:prstGeom>
        </p:spPr>
      </p:pic>
      <p:pic>
        <p:nvPicPr>
          <p:cNvPr id="23" name="Hình ảnh 22">
            <a:extLst>
              <a:ext uri="{FF2B5EF4-FFF2-40B4-BE49-F238E27FC236}">
                <a16:creationId xmlns:a16="http://schemas.microsoft.com/office/drawing/2014/main" id="{AE2D7674-BE57-4591-9606-4AC69D27B8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59171" y="2407831"/>
            <a:ext cx="2174437" cy="2107520"/>
          </a:xfrm>
          <a:prstGeom prst="rect">
            <a:avLst/>
          </a:prstGeom>
        </p:spPr>
      </p:pic>
      <p:sp>
        <p:nvSpPr>
          <p:cNvPr id="24" name="Hình chữ nhật: Góc Tròn 23">
            <a:hlinkClick r:id="rId9" action="ppaction://hlinksldjump"/>
            <a:extLst>
              <a:ext uri="{FF2B5EF4-FFF2-40B4-BE49-F238E27FC236}">
                <a16:creationId xmlns:a16="http://schemas.microsoft.com/office/drawing/2014/main" id="{67253BA8-5F5D-4CB5-B0D7-A49DA561739B}"/>
              </a:ext>
            </a:extLst>
          </p:cNvPr>
          <p:cNvSpPr/>
          <p:nvPr/>
        </p:nvSpPr>
        <p:spPr>
          <a:xfrm>
            <a:off x="9205591" y="1331250"/>
            <a:ext cx="2735286" cy="707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latin typeface="Times New Roman" panose="02020603050405020304" pitchFamily="18" charset="0"/>
                <a:cs typeface="Times New Roman" panose="02020603050405020304" pitchFamily="18" charset="0"/>
              </a:rPr>
              <a:t>Hoạt động c</a:t>
            </a:r>
            <a:r>
              <a:rPr lang="vi-VN" b="1">
                <a:solidFill>
                  <a:srgbClr val="FF0000"/>
                </a:solidFill>
                <a:latin typeface="Times New Roman" panose="02020603050405020304" pitchFamily="18" charset="0"/>
                <a:cs typeface="Times New Roman" panose="02020603050405020304" pitchFamily="18" charset="0"/>
              </a:rPr>
              <a:t>ơ</a:t>
            </a:r>
            <a:r>
              <a:rPr lang="en-US" b="1">
                <a:solidFill>
                  <a:srgbClr val="FF0000"/>
                </a:solidFill>
                <a:latin typeface="Times New Roman" panose="02020603050405020304" pitchFamily="18" charset="0"/>
                <a:cs typeface="Times New Roman" panose="02020603050405020304" pitchFamily="18" charset="0"/>
              </a:rPr>
              <a:t> bản</a:t>
            </a:r>
          </a:p>
        </p:txBody>
      </p:sp>
      <p:sp>
        <p:nvSpPr>
          <p:cNvPr id="25" name="Hình chữ nhật 24">
            <a:hlinkClick r:id="rId10" action="ppaction://hlinksldjump"/>
            <a:extLst>
              <a:ext uri="{FF2B5EF4-FFF2-40B4-BE49-F238E27FC236}">
                <a16:creationId xmlns:a16="http://schemas.microsoft.com/office/drawing/2014/main" id="{343194ED-480A-4B8F-A509-302937F3AE7F}"/>
              </a:ext>
            </a:extLst>
          </p:cNvPr>
          <p:cNvSpPr/>
          <p:nvPr/>
        </p:nvSpPr>
        <p:spPr>
          <a:xfrm>
            <a:off x="9519413" y="5463302"/>
            <a:ext cx="2421464" cy="71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latin typeface="Times New Roman" panose="02020603050405020304" pitchFamily="18" charset="0"/>
                <a:cs typeface="Times New Roman" panose="02020603050405020304" pitchFamily="18" charset="0"/>
              </a:rPr>
              <a:t>Xem </a:t>
            </a:r>
            <a:r>
              <a:rPr lang="en-US" sz="2400">
                <a:solidFill>
                  <a:srgbClr val="FF0000"/>
                </a:solidFill>
                <a:latin typeface="Times New Roman" panose="02020603050405020304" pitchFamily="18" charset="0"/>
                <a:cs typeface="Times New Roman" panose="02020603050405020304" pitchFamily="18" charset="0"/>
                <a:hlinkClick r:id="rId10" action="ppaction://hlinksldjump">
                  <a:extLst>
                    <a:ext uri="{A12FA001-AC4F-418D-AE19-62706E023703}">
                      <ahyp:hlinkClr xmlns:ahyp="http://schemas.microsoft.com/office/drawing/2018/hyperlinkcolor" xmlns="" val="tx"/>
                    </a:ext>
                  </a:extLst>
                </a:hlinkClick>
              </a:rPr>
              <a:t>đáp</a:t>
            </a:r>
            <a:r>
              <a:rPr lang="en-US" sz="2400">
                <a:solidFill>
                  <a:srgbClr val="FF0000"/>
                </a:solidFill>
                <a:latin typeface="Times New Roman" panose="02020603050405020304" pitchFamily="18" charset="0"/>
                <a:cs typeface="Times New Roman" panose="02020603050405020304" pitchFamily="18" charset="0"/>
              </a:rPr>
              <a:t> án</a:t>
            </a:r>
          </a:p>
        </p:txBody>
      </p:sp>
    </p:spTree>
    <p:extLst>
      <p:ext uri="{BB962C8B-B14F-4D97-AF65-F5344CB8AC3E}">
        <p14:creationId xmlns:p14="http://schemas.microsoft.com/office/powerpoint/2010/main" val="362035686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a:extLst>
              <a:ext uri="{FF2B5EF4-FFF2-40B4-BE49-F238E27FC236}">
                <a16:creationId xmlns:a16="http://schemas.microsoft.com/office/drawing/2014/main" id="{D1F2DA97-A039-4F8F-B512-F4F64490B835}"/>
              </a:ext>
            </a:extLst>
          </p:cNvPr>
          <p:cNvSpPr/>
          <p:nvPr/>
        </p:nvSpPr>
        <p:spPr>
          <a:xfrm>
            <a:off x="613834" y="6146800"/>
            <a:ext cx="728133" cy="711200"/>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ea typeface="Tahoma" panose="020B0604030504040204" pitchFamily="34" charset="0"/>
                <a:cs typeface="Times New Roman" panose="02020603050405020304" pitchFamily="18" charset="0"/>
              </a:rPr>
              <a:t>x</a:t>
            </a:r>
          </a:p>
        </p:txBody>
      </p:sp>
      <p:sp>
        <p:nvSpPr>
          <p:cNvPr id="3" name="Hình chữ nhật 2">
            <a:extLst>
              <a:ext uri="{FF2B5EF4-FFF2-40B4-BE49-F238E27FC236}">
                <a16:creationId xmlns:a16="http://schemas.microsoft.com/office/drawing/2014/main" id="{F200F979-4936-4667-A121-87A6607C31A5}"/>
              </a:ext>
            </a:extLst>
          </p:cNvPr>
          <p:cNvSpPr/>
          <p:nvPr/>
        </p:nvSpPr>
        <p:spPr>
          <a:xfrm>
            <a:off x="2976034" y="6146800"/>
            <a:ext cx="728133" cy="711200"/>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ea typeface="Tahoma" panose="020B0604030504040204" pitchFamily="34" charset="0"/>
                <a:cs typeface="Times New Roman" panose="02020603050405020304" pitchFamily="18" charset="0"/>
              </a:rPr>
              <a:t>x</a:t>
            </a:r>
          </a:p>
        </p:txBody>
      </p:sp>
      <p:sp>
        <p:nvSpPr>
          <p:cNvPr id="4" name="Hình chữ nhật 3">
            <a:extLst>
              <a:ext uri="{FF2B5EF4-FFF2-40B4-BE49-F238E27FC236}">
                <a16:creationId xmlns:a16="http://schemas.microsoft.com/office/drawing/2014/main" id="{9D50294D-B00D-4BC9-8A35-F03EDE3A4169}"/>
              </a:ext>
            </a:extLst>
          </p:cNvPr>
          <p:cNvSpPr/>
          <p:nvPr/>
        </p:nvSpPr>
        <p:spPr>
          <a:xfrm>
            <a:off x="5587998" y="6112934"/>
            <a:ext cx="728133" cy="711200"/>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ea typeface="Tahoma" panose="020B0604030504040204" pitchFamily="34" charset="0"/>
                <a:cs typeface="Times New Roman" panose="02020603050405020304" pitchFamily="18" charset="0"/>
              </a:rPr>
              <a:t>x</a:t>
            </a:r>
          </a:p>
        </p:txBody>
      </p:sp>
      <p:sp>
        <p:nvSpPr>
          <p:cNvPr id="5" name="Hình chữ nhật 4">
            <a:extLst>
              <a:ext uri="{FF2B5EF4-FFF2-40B4-BE49-F238E27FC236}">
                <a16:creationId xmlns:a16="http://schemas.microsoft.com/office/drawing/2014/main" id="{3B81756F-C61B-4403-A48B-182978C047A1}"/>
              </a:ext>
            </a:extLst>
          </p:cNvPr>
          <p:cNvSpPr/>
          <p:nvPr/>
        </p:nvSpPr>
        <p:spPr>
          <a:xfrm>
            <a:off x="7950198" y="6146800"/>
            <a:ext cx="728133" cy="711200"/>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6" name="Hình chữ nhật 5">
            <a:extLst>
              <a:ext uri="{FF2B5EF4-FFF2-40B4-BE49-F238E27FC236}">
                <a16:creationId xmlns:a16="http://schemas.microsoft.com/office/drawing/2014/main" id="{481E5AB2-EF47-49D1-9FA8-A4357D097FD7}"/>
              </a:ext>
            </a:extLst>
          </p:cNvPr>
          <p:cNvSpPr/>
          <p:nvPr/>
        </p:nvSpPr>
        <p:spPr>
          <a:xfrm>
            <a:off x="965203" y="203199"/>
            <a:ext cx="10109197" cy="11717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a:solidFill>
                  <a:srgbClr val="00B0F0"/>
                </a:solidFill>
                <a:latin typeface="Tahoma" panose="020B0604030504040204" pitchFamily="34" charset="0"/>
                <a:ea typeface="Tahoma" panose="020B0604030504040204" pitchFamily="34" charset="0"/>
                <a:cs typeface="Tahoma" panose="020B0604030504040204" pitchFamily="34" charset="0"/>
              </a:rPr>
              <a:t>Để truy cập Internet trên máy tính,em có thể nháy đúp chuột vào biểu t</a:t>
            </a:r>
            <a:r>
              <a:rPr lang="vi-VN" sz="2400" b="1">
                <a:solidFill>
                  <a:srgbClr val="00B0F0"/>
                </a:solidFill>
                <a:latin typeface="Tahoma" panose="020B0604030504040204" pitchFamily="34" charset="0"/>
                <a:ea typeface="Tahoma" panose="020B0604030504040204" pitchFamily="34" charset="0"/>
                <a:cs typeface="Tahoma" panose="020B0604030504040204" pitchFamily="34" charset="0"/>
              </a:rPr>
              <a:t>ư</a:t>
            </a:r>
            <a:r>
              <a:rPr lang="en-US" sz="2400" b="1">
                <a:solidFill>
                  <a:srgbClr val="00B0F0"/>
                </a:solidFill>
                <a:latin typeface="Tahoma" panose="020B0604030504040204" pitchFamily="34" charset="0"/>
                <a:ea typeface="Tahoma" panose="020B0604030504040204" pitchFamily="34" charset="0"/>
                <a:cs typeface="Tahoma" panose="020B0604030504040204" pitchFamily="34" charset="0"/>
              </a:rPr>
              <a:t>ợng nào sau đây ?</a:t>
            </a:r>
          </a:p>
        </p:txBody>
      </p:sp>
      <p:sp>
        <p:nvSpPr>
          <p:cNvPr id="7" name="Hình chữ nhật 6">
            <a:extLst>
              <a:ext uri="{FF2B5EF4-FFF2-40B4-BE49-F238E27FC236}">
                <a16:creationId xmlns:a16="http://schemas.microsoft.com/office/drawing/2014/main" id="{C9C8D6A8-0138-4FBD-854D-C88D6AE170C7}"/>
              </a:ext>
            </a:extLst>
          </p:cNvPr>
          <p:cNvSpPr/>
          <p:nvPr/>
        </p:nvSpPr>
        <p:spPr>
          <a:xfrm>
            <a:off x="10346267" y="6146800"/>
            <a:ext cx="728133" cy="711200"/>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b="1">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Bảng 10">
            <a:extLst>
              <a:ext uri="{FF2B5EF4-FFF2-40B4-BE49-F238E27FC236}">
                <a16:creationId xmlns:a16="http://schemas.microsoft.com/office/drawing/2014/main" id="{1E630496-0A62-4EC7-8462-2F500E934E9D}"/>
              </a:ext>
            </a:extLst>
          </p:cNvPr>
          <p:cNvGraphicFramePr>
            <a:graphicFrameLocks noGrp="1"/>
          </p:cNvGraphicFramePr>
          <p:nvPr>
            <p:extLst>
              <p:ext uri="{D42A27DB-BD31-4B8C-83A1-F6EECF244321}">
                <p14:modId xmlns:p14="http://schemas.microsoft.com/office/powerpoint/2010/main" val="883196372"/>
              </p:ext>
            </p:extLst>
          </p:nvPr>
        </p:nvGraphicFramePr>
        <p:xfrm>
          <a:off x="0" y="2088647"/>
          <a:ext cx="11904130" cy="3383280"/>
        </p:xfrm>
        <a:graphic>
          <a:graphicData uri="http://schemas.openxmlformats.org/drawingml/2006/table">
            <a:tbl>
              <a:tblPr firstRow="1" bandRow="1">
                <a:tableStyleId>{2D5ABB26-0587-4C30-8999-92F81FD0307C}</a:tableStyleId>
              </a:tblPr>
              <a:tblGrid>
                <a:gridCol w="2380826">
                  <a:extLst>
                    <a:ext uri="{9D8B030D-6E8A-4147-A177-3AD203B41FA5}">
                      <a16:colId xmlns:a16="http://schemas.microsoft.com/office/drawing/2014/main" val="3939260920"/>
                    </a:ext>
                  </a:extLst>
                </a:gridCol>
                <a:gridCol w="2411307">
                  <a:extLst>
                    <a:ext uri="{9D8B030D-6E8A-4147-A177-3AD203B41FA5}">
                      <a16:colId xmlns:a16="http://schemas.microsoft.com/office/drawing/2014/main" val="179401306"/>
                    </a:ext>
                  </a:extLst>
                </a:gridCol>
                <a:gridCol w="2350345">
                  <a:extLst>
                    <a:ext uri="{9D8B030D-6E8A-4147-A177-3AD203B41FA5}">
                      <a16:colId xmlns:a16="http://schemas.microsoft.com/office/drawing/2014/main" val="3427889861"/>
                    </a:ext>
                  </a:extLst>
                </a:gridCol>
                <a:gridCol w="2380826">
                  <a:extLst>
                    <a:ext uri="{9D8B030D-6E8A-4147-A177-3AD203B41FA5}">
                      <a16:colId xmlns:a16="http://schemas.microsoft.com/office/drawing/2014/main" val="3672409891"/>
                    </a:ext>
                  </a:extLst>
                </a:gridCol>
                <a:gridCol w="2380826">
                  <a:extLst>
                    <a:ext uri="{9D8B030D-6E8A-4147-A177-3AD203B41FA5}">
                      <a16:colId xmlns:a16="http://schemas.microsoft.com/office/drawing/2014/main" val="4111309485"/>
                    </a:ext>
                  </a:extLst>
                </a:gridCol>
              </a:tblGrid>
              <a:tr h="2726267">
                <a:tc>
                  <a:txBody>
                    <a:bodyPr/>
                    <a:lstStyle/>
                    <a:p>
                      <a:endParaRPr lang="en-US" sz="2400" b="1">
                        <a:latin typeface="Tahoma" panose="020B0604030504040204" pitchFamily="34" charset="0"/>
                        <a:ea typeface="Tahoma" panose="020B0604030504040204" pitchFamily="34" charset="0"/>
                        <a:cs typeface="Tahoma" panose="020B0604030504040204" pitchFamily="34" charset="0"/>
                      </a:endParaRPr>
                    </a:p>
                    <a:p>
                      <a:endParaRPr lang="en-US" sz="2400" b="1">
                        <a:latin typeface="Tahoma" panose="020B0604030504040204" pitchFamily="34" charset="0"/>
                        <a:ea typeface="Tahoma" panose="020B0604030504040204" pitchFamily="34" charset="0"/>
                        <a:cs typeface="Tahoma" panose="020B0604030504040204" pitchFamily="34" charset="0"/>
                      </a:endParaRPr>
                    </a:p>
                    <a:p>
                      <a:endParaRPr lang="en-US" sz="2400" b="1">
                        <a:latin typeface="Tahoma" panose="020B0604030504040204" pitchFamily="34" charset="0"/>
                        <a:ea typeface="Tahoma" panose="020B0604030504040204" pitchFamily="34" charset="0"/>
                        <a:cs typeface="Tahoma" panose="020B0604030504040204" pitchFamily="34" charset="0"/>
                      </a:endParaRPr>
                    </a:p>
                    <a:p>
                      <a:endParaRPr lang="en-US" sz="2400" b="1">
                        <a:latin typeface="Tahoma" panose="020B0604030504040204" pitchFamily="34" charset="0"/>
                        <a:ea typeface="Tahoma" panose="020B0604030504040204" pitchFamily="34" charset="0"/>
                        <a:cs typeface="Tahoma" panose="020B0604030504040204" pitchFamily="34" charset="0"/>
                      </a:endParaRPr>
                    </a:p>
                    <a:p>
                      <a:endParaRPr lang="en-US" sz="2400" b="1">
                        <a:latin typeface="Tahoma" panose="020B0604030504040204" pitchFamily="34" charset="0"/>
                        <a:ea typeface="Tahoma" panose="020B0604030504040204" pitchFamily="34" charset="0"/>
                        <a:cs typeface="Tahoma" panose="020B0604030504040204" pitchFamily="34" charset="0"/>
                      </a:endParaRPr>
                    </a:p>
                    <a:p>
                      <a:endParaRPr lang="en-US" sz="2400" b="1">
                        <a:latin typeface="Tahoma" panose="020B0604030504040204" pitchFamily="34" charset="0"/>
                        <a:ea typeface="Tahoma" panose="020B0604030504040204" pitchFamily="34" charset="0"/>
                        <a:cs typeface="Tahoma" panose="020B0604030504040204" pitchFamily="34" charset="0"/>
                      </a:endParaRPr>
                    </a:p>
                    <a:p>
                      <a:endParaRPr lang="en-US" sz="2400" b="1">
                        <a:latin typeface="Tahoma" panose="020B0604030504040204" pitchFamily="34" charset="0"/>
                        <a:ea typeface="Tahoma" panose="020B0604030504040204" pitchFamily="34" charset="0"/>
                        <a:cs typeface="Tahoma" panose="020B0604030504040204" pitchFamily="34" charset="0"/>
                      </a:endParaRPr>
                    </a:p>
                    <a:p>
                      <a:r>
                        <a:rPr lang="en-US" sz="2400" b="1">
                          <a:latin typeface="Tahoma" panose="020B0604030504040204" pitchFamily="34" charset="0"/>
                          <a:ea typeface="Tahoma" panose="020B0604030504040204" pitchFamily="34" charset="0"/>
                          <a:cs typeface="Tahoma" panose="020B0604030504040204" pitchFamily="34" charset="0"/>
                        </a:rPr>
                        <a:t>    </a:t>
                      </a:r>
                    </a:p>
                    <a:p>
                      <a:r>
                        <a:rPr lang="en-US" sz="2400" b="1">
                          <a:latin typeface="Tahoma" panose="020B0604030504040204" pitchFamily="34" charset="0"/>
                          <a:ea typeface="Tahoma" panose="020B0604030504040204" pitchFamily="34" charset="0"/>
                          <a:cs typeface="Tahoma" panose="020B0604030504040204" pitchFamily="34" charset="0"/>
                        </a:rPr>
                        <a:t> Firefox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p>
                      <a:endParaRPr lang="en-US"/>
                    </a:p>
                    <a:p>
                      <a:endParaRPr lang="en-US"/>
                    </a:p>
                    <a:p>
                      <a:endParaRPr lang="en-US"/>
                    </a:p>
                    <a:p>
                      <a:endParaRPr lang="en-US"/>
                    </a:p>
                    <a:p>
                      <a:endParaRPr lang="en-US"/>
                    </a:p>
                    <a:p>
                      <a:endParaRPr lang="en-US"/>
                    </a:p>
                    <a:p>
                      <a:endParaRPr lang="en-US"/>
                    </a:p>
                    <a:p>
                      <a:endParaRPr lang="en-US" sz="2400" b="1">
                        <a:latin typeface="Tahoma" panose="020B0604030504040204" pitchFamily="34" charset="0"/>
                        <a:ea typeface="Tahoma" panose="020B0604030504040204" pitchFamily="34" charset="0"/>
                        <a:cs typeface="Tahoma" panose="020B0604030504040204" pitchFamily="34" charset="0"/>
                      </a:endParaRPr>
                    </a:p>
                    <a:p>
                      <a:pPr algn="ctr"/>
                      <a:r>
                        <a:rPr lang="en-US" sz="2400" b="1">
                          <a:latin typeface="Tahoma" panose="020B0604030504040204" pitchFamily="34" charset="0"/>
                          <a:ea typeface="Tahoma" panose="020B0604030504040204" pitchFamily="34" charset="0"/>
                          <a:cs typeface="Tahoma" panose="020B0604030504040204" pitchFamily="34" charset="0"/>
                        </a:rPr>
                        <a:t>Google </a:t>
                      </a:r>
                    </a:p>
                    <a:p>
                      <a:pPr algn="ctr"/>
                      <a:r>
                        <a:rPr lang="en-US" sz="2400" b="1">
                          <a:latin typeface="Tahoma" panose="020B0604030504040204" pitchFamily="34" charset="0"/>
                          <a:ea typeface="Tahoma" panose="020B0604030504040204" pitchFamily="34" charset="0"/>
                          <a:cs typeface="Tahoma" panose="020B0604030504040204" pitchFamily="34" charset="0"/>
                        </a:rPr>
                        <a:t>Chrome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p>
                      <a:endParaRPr lang="en-US"/>
                    </a:p>
                    <a:p>
                      <a:endParaRPr lang="en-US"/>
                    </a:p>
                    <a:p>
                      <a:endParaRPr lang="en-US"/>
                    </a:p>
                    <a:p>
                      <a:endParaRPr lang="en-US"/>
                    </a:p>
                    <a:p>
                      <a:endParaRPr lang="en-US"/>
                    </a:p>
                    <a:p>
                      <a:endParaRPr lang="en-US"/>
                    </a:p>
                    <a:p>
                      <a:endParaRPr lang="en-US"/>
                    </a:p>
                    <a:p>
                      <a:endParaRPr lang="en-US"/>
                    </a:p>
                    <a:p>
                      <a:pPr algn="ctr"/>
                      <a:r>
                        <a:rPr lang="en-US" sz="2400" b="1">
                          <a:latin typeface="Tahoma" panose="020B0604030504040204" pitchFamily="34" charset="0"/>
                          <a:ea typeface="Tahoma" panose="020B0604030504040204" pitchFamily="34" charset="0"/>
                          <a:cs typeface="Tahoma" panose="020B0604030504040204" pitchFamily="34" charset="0"/>
                        </a:rPr>
                        <a:t>Internet</a:t>
                      </a:r>
                    </a:p>
                    <a:p>
                      <a:pPr algn="ctr"/>
                      <a:r>
                        <a:rPr lang="en-US" sz="2400" b="1">
                          <a:latin typeface="Tahoma" panose="020B0604030504040204" pitchFamily="34" charset="0"/>
                          <a:ea typeface="Tahoma" panose="020B0604030504040204" pitchFamily="34" charset="0"/>
                          <a:cs typeface="Tahoma" panose="020B0604030504040204" pitchFamily="34" charset="0"/>
                        </a:rPr>
                        <a:t>Explorer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pPr algn="ctr"/>
                      <a:r>
                        <a:rPr lang="en-US" sz="2400" b="1">
                          <a:latin typeface="Tahoma" panose="020B0604030504040204" pitchFamily="34" charset="0"/>
                          <a:ea typeface="Tahoma" panose="020B0604030504040204" pitchFamily="34" charset="0"/>
                          <a:cs typeface="Tahoma" panose="020B0604030504040204" pitchFamily="34" charset="0"/>
                        </a:rPr>
                        <a:t>Th</a:t>
                      </a:r>
                      <a:r>
                        <a:rPr lang="vi-VN" sz="2400" b="1">
                          <a:latin typeface="Tahoma" panose="020B0604030504040204" pitchFamily="34" charset="0"/>
                          <a:ea typeface="Tahoma" panose="020B0604030504040204" pitchFamily="34" charset="0"/>
                          <a:cs typeface="Tahoma" panose="020B0604030504040204" pitchFamily="34" charset="0"/>
                        </a:rPr>
                        <a:t>ư</a:t>
                      </a:r>
                      <a:r>
                        <a:rPr lang="en-US" sz="2400" b="1">
                          <a:latin typeface="Tahoma" panose="020B0604030504040204" pitchFamily="34" charset="0"/>
                          <a:ea typeface="Tahoma" panose="020B0604030504040204" pitchFamily="34" charset="0"/>
                          <a:cs typeface="Tahoma" panose="020B0604030504040204" pitchFamily="34" charset="0"/>
                        </a:rPr>
                        <a:t> mục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pPr algn="ctr"/>
                      <a:r>
                        <a:rPr lang="en-US" sz="2400" b="1">
                          <a:latin typeface="Tahoma" panose="020B0604030504040204" pitchFamily="34" charset="0"/>
                          <a:ea typeface="Tahoma" panose="020B0604030504040204" pitchFamily="34" charset="0"/>
                          <a:cs typeface="Tahoma" panose="020B0604030504040204" pitchFamily="34" charset="0"/>
                        </a:rPr>
                        <a:t>Tệp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9678283"/>
                  </a:ext>
                </a:extLst>
              </a:tr>
            </a:tbl>
          </a:graphicData>
        </a:graphic>
      </p:graphicFrame>
      <p:pic>
        <p:nvPicPr>
          <p:cNvPr id="13" name="Hình ảnh 12" descr="Ảnh có chứa mẫu họa&#10;&#10;Mô tả được tạo với mức tin cậy cao">
            <a:extLst>
              <a:ext uri="{FF2B5EF4-FFF2-40B4-BE49-F238E27FC236}">
                <a16:creationId xmlns:a16="http://schemas.microsoft.com/office/drawing/2014/main" id="{21819553-5828-4D13-95C3-4CD5B677861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651" b="92765" l="10000" r="90000">
                        <a14:foregroundMark x1="38500" y1="90439" x2="62333" y2="92506"/>
                        <a14:foregroundMark x1="62333" y1="92506" x2="39500" y2="91990"/>
                        <a14:foregroundMark x1="39500" y1="91990" x2="56333" y2="92765"/>
                        <a14:foregroundMark x1="37833" y1="9819" x2="62167" y2="6977"/>
                        <a14:foregroundMark x1="62167" y1="6977" x2="41167" y2="4651"/>
                        <a14:foregroundMark x1="41167" y1="4651" x2="37833" y2="6718"/>
                      </a14:backgroundRemoval>
                    </a14:imgEffect>
                  </a14:imgLayer>
                </a14:imgProps>
              </a:ext>
              <a:ext uri="{28A0092B-C50C-407E-A947-70E740481C1C}">
                <a14:useLocalDpi xmlns:a14="http://schemas.microsoft.com/office/drawing/2010/main" val="0"/>
              </a:ext>
            </a:extLst>
          </a:blip>
          <a:stretch>
            <a:fillRect/>
          </a:stretch>
        </p:blipFill>
        <p:spPr>
          <a:xfrm>
            <a:off x="50803" y="2269067"/>
            <a:ext cx="2285997" cy="2246286"/>
          </a:xfrm>
          <a:prstGeom prst="rect">
            <a:avLst/>
          </a:prstGeom>
        </p:spPr>
      </p:pic>
      <p:pic>
        <p:nvPicPr>
          <p:cNvPr id="15" name="Hình ảnh 14">
            <a:extLst>
              <a:ext uri="{FF2B5EF4-FFF2-40B4-BE49-F238E27FC236}">
                <a16:creationId xmlns:a16="http://schemas.microsoft.com/office/drawing/2014/main" id="{DDF59971-CC15-417A-821F-CB4E62F44B8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508" b="89790" l="10000" r="90000">
                        <a14:foregroundMark x1="53333" y1="40841" x2="48167" y2="43844"/>
                        <a14:foregroundMark x1="40667" y1="43844" x2="48833" y2="66967"/>
                        <a14:foregroundMark x1="48833" y1="66967" x2="59000" y2="47447"/>
                        <a14:foregroundMark x1="59000" y1="47447" x2="54833" y2="49850"/>
                        <a14:foregroundMark x1="45167" y1="47447" x2="45500" y2="69369"/>
                        <a14:foregroundMark x1="45500" y1="69369" x2="51000" y2="84384"/>
                        <a14:foregroundMark x1="45833" y1="88889" x2="47333" y2="89790"/>
                        <a14:foregroundMark x1="42833" y1="9910" x2="45833" y2="7508"/>
                      </a14:backgroundRemoval>
                    </a14:imgEffect>
                  </a14:imgLayer>
                </a14:imgProps>
              </a:ext>
              <a:ext uri="{28A0092B-C50C-407E-A947-70E740481C1C}">
                <a14:useLocalDpi xmlns:a14="http://schemas.microsoft.com/office/drawing/2010/main" val="0"/>
              </a:ext>
            </a:extLst>
          </a:blip>
          <a:stretch>
            <a:fillRect/>
          </a:stretch>
        </p:blipFill>
        <p:spPr>
          <a:xfrm>
            <a:off x="2439729" y="2269067"/>
            <a:ext cx="2285997" cy="2246284"/>
          </a:xfrm>
          <a:prstGeom prst="rect">
            <a:avLst/>
          </a:prstGeom>
        </p:spPr>
      </p:pic>
      <p:pic>
        <p:nvPicPr>
          <p:cNvPr id="17" name="Hình ảnh 16" descr="Ảnh có chứa mẫu họa&#10;&#10;Mô tả được tạo với mức tin cậy cao">
            <a:extLst>
              <a:ext uri="{FF2B5EF4-FFF2-40B4-BE49-F238E27FC236}">
                <a16:creationId xmlns:a16="http://schemas.microsoft.com/office/drawing/2014/main" id="{F9FD02CF-04A3-4ACF-8BC6-7FAF322884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2371" y="2387601"/>
            <a:ext cx="2285997" cy="2223020"/>
          </a:xfrm>
          <a:prstGeom prst="rect">
            <a:avLst/>
          </a:prstGeom>
        </p:spPr>
      </p:pic>
      <p:pic>
        <p:nvPicPr>
          <p:cNvPr id="21" name="Hình ảnh 20">
            <a:extLst>
              <a:ext uri="{FF2B5EF4-FFF2-40B4-BE49-F238E27FC236}">
                <a16:creationId xmlns:a16="http://schemas.microsoft.com/office/drawing/2014/main" id="{297CE627-429C-4954-88A9-6AA205503E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52271" y="2387601"/>
            <a:ext cx="2091220" cy="2223020"/>
          </a:xfrm>
          <a:prstGeom prst="rect">
            <a:avLst/>
          </a:prstGeom>
        </p:spPr>
      </p:pic>
      <p:pic>
        <p:nvPicPr>
          <p:cNvPr id="14" name="Hình ảnh 13">
            <a:extLst>
              <a:ext uri="{FF2B5EF4-FFF2-40B4-BE49-F238E27FC236}">
                <a16:creationId xmlns:a16="http://schemas.microsoft.com/office/drawing/2014/main" id="{58E7247E-F208-4F6C-96C5-9DD789B70C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42388" y="2188912"/>
            <a:ext cx="2285996" cy="2569355"/>
          </a:xfrm>
          <a:prstGeom prst="rect">
            <a:avLst/>
          </a:prstGeom>
        </p:spPr>
      </p:pic>
      <p:sp>
        <p:nvSpPr>
          <p:cNvPr id="16" name="Hình chữ nhật: Góc Tròn 15">
            <a:hlinkClick r:id="rId9" action="ppaction://hlinksldjump"/>
            <a:extLst>
              <a:ext uri="{FF2B5EF4-FFF2-40B4-BE49-F238E27FC236}">
                <a16:creationId xmlns:a16="http://schemas.microsoft.com/office/drawing/2014/main" id="{83F0A775-15C3-4CC3-BD32-BEE79500A65A}"/>
              </a:ext>
            </a:extLst>
          </p:cNvPr>
          <p:cNvSpPr/>
          <p:nvPr/>
        </p:nvSpPr>
        <p:spPr>
          <a:xfrm>
            <a:off x="9430238" y="1358647"/>
            <a:ext cx="2735286" cy="707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92D050"/>
                </a:solidFill>
                <a:latin typeface="Times New Roman" panose="02020603050405020304" pitchFamily="18" charset="0"/>
                <a:cs typeface="Times New Roman" panose="02020603050405020304" pitchFamily="18" charset="0"/>
              </a:rPr>
              <a:t>Hoạt động c</a:t>
            </a:r>
            <a:r>
              <a:rPr lang="vi-VN" b="1">
                <a:solidFill>
                  <a:srgbClr val="92D050"/>
                </a:solidFill>
                <a:latin typeface="Times New Roman" panose="02020603050405020304" pitchFamily="18" charset="0"/>
                <a:cs typeface="Times New Roman" panose="02020603050405020304" pitchFamily="18" charset="0"/>
              </a:rPr>
              <a:t>ơ</a:t>
            </a:r>
            <a:r>
              <a:rPr lang="en-US" b="1">
                <a:solidFill>
                  <a:srgbClr val="92D050"/>
                </a:solidFill>
                <a:latin typeface="Times New Roman" panose="02020603050405020304" pitchFamily="18" charset="0"/>
                <a:cs typeface="Times New Roman" panose="02020603050405020304" pitchFamily="18" charset="0"/>
              </a:rPr>
              <a:t> bản</a:t>
            </a:r>
          </a:p>
        </p:txBody>
      </p:sp>
    </p:spTree>
    <p:extLst>
      <p:ext uri="{BB962C8B-B14F-4D97-AF65-F5344CB8AC3E}">
        <p14:creationId xmlns:p14="http://schemas.microsoft.com/office/powerpoint/2010/main" val="4178868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10;&#10;Mô tả được tạo với mức tin cậy rất cao">
            <a:extLst>
              <a:ext uri="{FF2B5EF4-FFF2-40B4-BE49-F238E27FC236}">
                <a16:creationId xmlns:a16="http://schemas.microsoft.com/office/drawing/2014/main" id="{427F79EC-10F0-4CA3-AD51-FC345F4CF8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 y="254000"/>
            <a:ext cx="11497733" cy="63330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Hình chữ nhật: Góc Tròn 3">
            <a:hlinkClick r:id="rId3" action="ppaction://hlinksldjump"/>
            <a:extLst>
              <a:ext uri="{FF2B5EF4-FFF2-40B4-BE49-F238E27FC236}">
                <a16:creationId xmlns:a16="http://schemas.microsoft.com/office/drawing/2014/main" id="{E486B5D7-D380-4101-8E95-847BC260E632}"/>
              </a:ext>
            </a:extLst>
          </p:cNvPr>
          <p:cNvSpPr/>
          <p:nvPr/>
        </p:nvSpPr>
        <p:spPr>
          <a:xfrm>
            <a:off x="9016447" y="270933"/>
            <a:ext cx="2735286" cy="707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Times New Roman" panose="02020603050405020304" pitchFamily="18" charset="0"/>
                <a:cs typeface="Times New Roman" panose="02020603050405020304" pitchFamily="18" charset="0"/>
              </a:rPr>
              <a:t>Hoạt động c</a:t>
            </a:r>
            <a:r>
              <a:rPr lang="vi-VN" b="1">
                <a:solidFill>
                  <a:srgbClr val="002060"/>
                </a:solidFill>
                <a:latin typeface="Times New Roman" panose="02020603050405020304" pitchFamily="18" charset="0"/>
                <a:cs typeface="Times New Roman" panose="02020603050405020304" pitchFamily="18" charset="0"/>
              </a:rPr>
              <a:t>ơ</a:t>
            </a:r>
            <a:r>
              <a:rPr lang="en-US" b="1">
                <a:solidFill>
                  <a:srgbClr val="002060"/>
                </a:solidFill>
                <a:latin typeface="Times New Roman" panose="02020603050405020304" pitchFamily="18" charset="0"/>
                <a:cs typeface="Times New Roman" panose="02020603050405020304" pitchFamily="18" charset="0"/>
              </a:rPr>
              <a:t> bản</a:t>
            </a:r>
          </a:p>
        </p:txBody>
      </p:sp>
    </p:spTree>
    <p:extLst>
      <p:ext uri="{BB962C8B-B14F-4D97-AF65-F5344CB8AC3E}">
        <p14:creationId xmlns:p14="http://schemas.microsoft.com/office/powerpoint/2010/main" val="1381046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6F19EAD6-CD2D-420E-A5FD-19273776A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866" y="2133600"/>
            <a:ext cx="11345333" cy="4724400"/>
          </a:xfrm>
          <a:prstGeom prst="rect">
            <a:avLst/>
          </a:prstGeom>
        </p:spPr>
      </p:pic>
      <p:sp>
        <p:nvSpPr>
          <p:cNvPr id="4" name="Hình chữ nhật: Góc Tròn 3">
            <a:extLst>
              <a:ext uri="{FF2B5EF4-FFF2-40B4-BE49-F238E27FC236}">
                <a16:creationId xmlns:a16="http://schemas.microsoft.com/office/drawing/2014/main" id="{3DA4805F-C816-4591-B484-D2F9696A6B7B}"/>
              </a:ext>
            </a:extLst>
          </p:cNvPr>
          <p:cNvSpPr/>
          <p:nvPr/>
        </p:nvSpPr>
        <p:spPr>
          <a:xfrm>
            <a:off x="270933" y="203200"/>
            <a:ext cx="5283199" cy="1016000"/>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a:latin typeface="Times New Roman" panose="02020603050405020304" pitchFamily="18" charset="0"/>
                <a:ea typeface="Tahoma" panose="020B0604030504040204" pitchFamily="34" charset="0"/>
                <a:cs typeface="Times New Roman" panose="02020603050405020304" pitchFamily="18" charset="0"/>
              </a:rPr>
              <a:t>…………………..</a:t>
            </a:r>
          </a:p>
        </p:txBody>
      </p:sp>
      <p:sp>
        <p:nvSpPr>
          <p:cNvPr id="6" name="Hình chữ nhật: Góc Tròn 5">
            <a:extLst>
              <a:ext uri="{FF2B5EF4-FFF2-40B4-BE49-F238E27FC236}">
                <a16:creationId xmlns:a16="http://schemas.microsoft.com/office/drawing/2014/main" id="{5749DC7F-C1D4-46D1-B01C-9DE61738DAD7}"/>
              </a:ext>
            </a:extLst>
          </p:cNvPr>
          <p:cNvSpPr/>
          <p:nvPr/>
        </p:nvSpPr>
        <p:spPr>
          <a:xfrm>
            <a:off x="5791200" y="203200"/>
            <a:ext cx="6129867" cy="1016000"/>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Hình chữ nhật 6">
            <a:extLst>
              <a:ext uri="{FF2B5EF4-FFF2-40B4-BE49-F238E27FC236}">
                <a16:creationId xmlns:a16="http://schemas.microsoft.com/office/drawing/2014/main" id="{9E98E1DA-D113-4620-9775-A61D62C050F4}"/>
              </a:ext>
            </a:extLst>
          </p:cNvPr>
          <p:cNvSpPr/>
          <p:nvPr/>
        </p:nvSpPr>
        <p:spPr>
          <a:xfrm>
            <a:off x="5994398" y="330200"/>
            <a:ext cx="1845727" cy="736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a:latin typeface="Times New Roman" panose="02020603050405020304" pitchFamily="18" charset="0"/>
                <a:ea typeface="Tahoma" panose="020B0604030504040204" pitchFamily="34" charset="0"/>
                <a:cs typeface="Times New Roman" panose="02020603050405020304" pitchFamily="18" charset="0"/>
              </a:rPr>
              <a:t>…………</a:t>
            </a:r>
          </a:p>
        </p:txBody>
      </p:sp>
      <p:sp>
        <p:nvSpPr>
          <p:cNvPr id="8" name="Hình chữ nhật 7">
            <a:extLst>
              <a:ext uri="{FF2B5EF4-FFF2-40B4-BE49-F238E27FC236}">
                <a16:creationId xmlns:a16="http://schemas.microsoft.com/office/drawing/2014/main" id="{761DDEB5-A793-4F99-B8F9-95A58C52C028}"/>
              </a:ext>
            </a:extLst>
          </p:cNvPr>
          <p:cNvSpPr/>
          <p:nvPr/>
        </p:nvSpPr>
        <p:spPr>
          <a:xfrm>
            <a:off x="7958667" y="342900"/>
            <a:ext cx="1777996" cy="736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a:latin typeface="Times New Roman" panose="02020603050405020304" pitchFamily="18" charset="0"/>
                <a:ea typeface="Tahoma" panose="020B0604030504040204" pitchFamily="34" charset="0"/>
                <a:cs typeface="Times New Roman" panose="02020603050405020304" pitchFamily="18" charset="0"/>
              </a:rPr>
              <a:t>………</a:t>
            </a:r>
          </a:p>
        </p:txBody>
      </p:sp>
      <p:sp>
        <p:nvSpPr>
          <p:cNvPr id="9" name="Hình chữ nhật 8">
            <a:extLst>
              <a:ext uri="{FF2B5EF4-FFF2-40B4-BE49-F238E27FC236}">
                <a16:creationId xmlns:a16="http://schemas.microsoft.com/office/drawing/2014/main" id="{02EFDA65-D35E-4166-B4AD-4ADA970AD5AD}"/>
              </a:ext>
            </a:extLst>
          </p:cNvPr>
          <p:cNvSpPr/>
          <p:nvPr/>
        </p:nvSpPr>
        <p:spPr>
          <a:xfrm>
            <a:off x="9855204" y="330200"/>
            <a:ext cx="1777996" cy="736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a:t>
            </a:r>
          </a:p>
        </p:txBody>
      </p:sp>
      <p:cxnSp>
        <p:nvCxnSpPr>
          <p:cNvPr id="11" name="Đường kết nối Mũi tên Thẳng 10">
            <a:extLst>
              <a:ext uri="{FF2B5EF4-FFF2-40B4-BE49-F238E27FC236}">
                <a16:creationId xmlns:a16="http://schemas.microsoft.com/office/drawing/2014/main" id="{029AF14A-EDAB-409F-A77C-D2A7D9DAEA4F}"/>
              </a:ext>
            </a:extLst>
          </p:cNvPr>
          <p:cNvCxnSpPr>
            <a:cxnSpLocks/>
          </p:cNvCxnSpPr>
          <p:nvPr/>
        </p:nvCxnSpPr>
        <p:spPr>
          <a:xfrm flipV="1">
            <a:off x="2912532" y="1036570"/>
            <a:ext cx="1253068" cy="1645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Đường kết nối Mũi tên Thẳng 12">
            <a:extLst>
              <a:ext uri="{FF2B5EF4-FFF2-40B4-BE49-F238E27FC236}">
                <a16:creationId xmlns:a16="http://schemas.microsoft.com/office/drawing/2014/main" id="{3114F9D1-8375-4BF0-AFE6-3D6790959A02}"/>
              </a:ext>
            </a:extLst>
          </p:cNvPr>
          <p:cNvCxnSpPr>
            <a:cxnSpLocks/>
          </p:cNvCxnSpPr>
          <p:nvPr/>
        </p:nvCxnSpPr>
        <p:spPr>
          <a:xfrm flipH="1" flipV="1">
            <a:off x="6976533" y="1036570"/>
            <a:ext cx="3581394" cy="1088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Đường kết nối Mũi tên Thẳng 21">
            <a:extLst>
              <a:ext uri="{FF2B5EF4-FFF2-40B4-BE49-F238E27FC236}">
                <a16:creationId xmlns:a16="http://schemas.microsoft.com/office/drawing/2014/main" id="{E4A7F75E-6CA9-433B-98A5-0BE69309D2C2}"/>
              </a:ext>
            </a:extLst>
          </p:cNvPr>
          <p:cNvCxnSpPr/>
          <p:nvPr/>
        </p:nvCxnSpPr>
        <p:spPr>
          <a:xfrm flipH="1" flipV="1">
            <a:off x="9381067" y="897467"/>
            <a:ext cx="1591733" cy="1236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Đường kết nối Mũi tên Thẳng 23">
            <a:extLst>
              <a:ext uri="{FF2B5EF4-FFF2-40B4-BE49-F238E27FC236}">
                <a16:creationId xmlns:a16="http://schemas.microsoft.com/office/drawing/2014/main" id="{96A2F013-04F0-4815-9E65-409A8730B19C}"/>
              </a:ext>
            </a:extLst>
          </p:cNvPr>
          <p:cNvCxnSpPr/>
          <p:nvPr/>
        </p:nvCxnSpPr>
        <p:spPr>
          <a:xfrm flipH="1" flipV="1">
            <a:off x="10972800" y="897467"/>
            <a:ext cx="321733" cy="1236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Hình chữ nhật 11">
            <a:hlinkClick r:id="rId3" action="ppaction://hlinksldjump"/>
            <a:extLst>
              <a:ext uri="{FF2B5EF4-FFF2-40B4-BE49-F238E27FC236}">
                <a16:creationId xmlns:a16="http://schemas.microsoft.com/office/drawing/2014/main" id="{C60716EE-E871-47BF-8488-2DFE37DC2524}"/>
              </a:ext>
            </a:extLst>
          </p:cNvPr>
          <p:cNvSpPr/>
          <p:nvPr/>
        </p:nvSpPr>
        <p:spPr>
          <a:xfrm>
            <a:off x="9381067" y="5943600"/>
            <a:ext cx="2810933" cy="71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hlinkClick r:id="rId3" action="ppaction://hlinksldjump">
                  <a:extLst>
                    <a:ext uri="{A12FA001-AC4F-418D-AE19-62706E023703}">
                      <ahyp:hlinkClr xmlns:ahyp="http://schemas.microsoft.com/office/drawing/2018/hyperlinkcolor" xmlns="" val="tx"/>
                    </a:ext>
                  </a:extLst>
                </a:hlinkClick>
              </a:rPr>
              <a:t>Xem</a:t>
            </a:r>
            <a:r>
              <a:rPr lang="en-US" sz="2800" b="1">
                <a:solidFill>
                  <a:schemeClr val="tx1"/>
                </a:solidFill>
                <a:latin typeface="Times New Roman" panose="02020603050405020304" pitchFamily="18" charset="0"/>
                <a:cs typeface="Times New Roman" panose="02020603050405020304" pitchFamily="18" charset="0"/>
              </a:rPr>
              <a:t> đáp án</a:t>
            </a:r>
          </a:p>
        </p:txBody>
      </p:sp>
    </p:spTree>
    <p:extLst>
      <p:ext uri="{BB962C8B-B14F-4D97-AF65-F5344CB8AC3E}">
        <p14:creationId xmlns:p14="http://schemas.microsoft.com/office/powerpoint/2010/main" val="27678887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6F19EAD6-CD2D-420E-A5FD-19273776A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866" y="2133600"/>
            <a:ext cx="11345333" cy="4381500"/>
          </a:xfrm>
          <a:prstGeom prst="rect">
            <a:avLst/>
          </a:prstGeom>
        </p:spPr>
      </p:pic>
      <p:sp>
        <p:nvSpPr>
          <p:cNvPr id="4" name="Hình chữ nhật: Góc Tròn 3">
            <a:extLst>
              <a:ext uri="{FF2B5EF4-FFF2-40B4-BE49-F238E27FC236}">
                <a16:creationId xmlns:a16="http://schemas.microsoft.com/office/drawing/2014/main" id="{3DA4805F-C816-4591-B484-D2F9696A6B7B}"/>
              </a:ext>
            </a:extLst>
          </p:cNvPr>
          <p:cNvSpPr/>
          <p:nvPr/>
        </p:nvSpPr>
        <p:spPr>
          <a:xfrm>
            <a:off x="270933" y="203200"/>
            <a:ext cx="5283199" cy="1016000"/>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a:latin typeface="Times New Roman" panose="02020603050405020304" pitchFamily="18" charset="0"/>
                <a:ea typeface="Tahoma" panose="020B0604030504040204" pitchFamily="34" charset="0"/>
                <a:cs typeface="Times New Roman" panose="02020603050405020304" pitchFamily="18" charset="0"/>
              </a:rPr>
              <a:t>Địa chỉ trang wep</a:t>
            </a:r>
          </a:p>
        </p:txBody>
      </p:sp>
      <p:sp>
        <p:nvSpPr>
          <p:cNvPr id="6" name="Hình chữ nhật: Góc Tròn 5">
            <a:extLst>
              <a:ext uri="{FF2B5EF4-FFF2-40B4-BE49-F238E27FC236}">
                <a16:creationId xmlns:a16="http://schemas.microsoft.com/office/drawing/2014/main" id="{5749DC7F-C1D4-46D1-B01C-9DE61738DAD7}"/>
              </a:ext>
            </a:extLst>
          </p:cNvPr>
          <p:cNvSpPr/>
          <p:nvPr/>
        </p:nvSpPr>
        <p:spPr>
          <a:xfrm>
            <a:off x="5791200" y="203200"/>
            <a:ext cx="6129867" cy="1016000"/>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Hình chữ nhật 6">
            <a:extLst>
              <a:ext uri="{FF2B5EF4-FFF2-40B4-BE49-F238E27FC236}">
                <a16:creationId xmlns:a16="http://schemas.microsoft.com/office/drawing/2014/main" id="{9E98E1DA-D113-4620-9775-A61D62C050F4}"/>
              </a:ext>
            </a:extLst>
          </p:cNvPr>
          <p:cNvSpPr/>
          <p:nvPr/>
        </p:nvSpPr>
        <p:spPr>
          <a:xfrm>
            <a:off x="5994398" y="330200"/>
            <a:ext cx="1845727" cy="736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a:latin typeface="Times New Roman" panose="02020603050405020304" pitchFamily="18" charset="0"/>
                <a:ea typeface="Tahoma" panose="020B0604030504040204" pitchFamily="34" charset="0"/>
                <a:cs typeface="Times New Roman" panose="02020603050405020304" pitchFamily="18" charset="0"/>
              </a:rPr>
              <a:t>Minimize</a:t>
            </a:r>
          </a:p>
        </p:txBody>
      </p:sp>
      <p:sp>
        <p:nvSpPr>
          <p:cNvPr id="8" name="Hình chữ nhật 7">
            <a:extLst>
              <a:ext uri="{FF2B5EF4-FFF2-40B4-BE49-F238E27FC236}">
                <a16:creationId xmlns:a16="http://schemas.microsoft.com/office/drawing/2014/main" id="{761DDEB5-A793-4F99-B8F9-95A58C52C028}"/>
              </a:ext>
            </a:extLst>
          </p:cNvPr>
          <p:cNvSpPr/>
          <p:nvPr/>
        </p:nvSpPr>
        <p:spPr>
          <a:xfrm>
            <a:off x="7958667" y="342900"/>
            <a:ext cx="1777996" cy="736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a:latin typeface="Times New Roman" panose="02020603050405020304" pitchFamily="18" charset="0"/>
                <a:ea typeface="Tahoma" panose="020B0604030504040204" pitchFamily="34" charset="0"/>
                <a:cs typeface="Times New Roman" panose="02020603050405020304" pitchFamily="18" charset="0"/>
              </a:rPr>
              <a:t>Restore Down</a:t>
            </a:r>
          </a:p>
        </p:txBody>
      </p:sp>
      <p:sp>
        <p:nvSpPr>
          <p:cNvPr id="9" name="Hình chữ nhật 8">
            <a:extLst>
              <a:ext uri="{FF2B5EF4-FFF2-40B4-BE49-F238E27FC236}">
                <a16:creationId xmlns:a16="http://schemas.microsoft.com/office/drawing/2014/main" id="{02EFDA65-D35E-4166-B4AD-4ADA970AD5AD}"/>
              </a:ext>
            </a:extLst>
          </p:cNvPr>
          <p:cNvSpPr/>
          <p:nvPr/>
        </p:nvSpPr>
        <p:spPr>
          <a:xfrm>
            <a:off x="9855204" y="330200"/>
            <a:ext cx="1777996" cy="736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close</a:t>
            </a:r>
          </a:p>
        </p:txBody>
      </p:sp>
      <p:cxnSp>
        <p:nvCxnSpPr>
          <p:cNvPr id="11" name="Đường kết nối Mũi tên Thẳng 10">
            <a:extLst>
              <a:ext uri="{FF2B5EF4-FFF2-40B4-BE49-F238E27FC236}">
                <a16:creationId xmlns:a16="http://schemas.microsoft.com/office/drawing/2014/main" id="{029AF14A-EDAB-409F-A77C-D2A7D9DAEA4F}"/>
              </a:ext>
            </a:extLst>
          </p:cNvPr>
          <p:cNvCxnSpPr>
            <a:cxnSpLocks/>
          </p:cNvCxnSpPr>
          <p:nvPr/>
        </p:nvCxnSpPr>
        <p:spPr>
          <a:xfrm flipV="1">
            <a:off x="2912532" y="1036570"/>
            <a:ext cx="1253068" cy="1645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Đường kết nối Mũi tên Thẳng 12">
            <a:extLst>
              <a:ext uri="{FF2B5EF4-FFF2-40B4-BE49-F238E27FC236}">
                <a16:creationId xmlns:a16="http://schemas.microsoft.com/office/drawing/2014/main" id="{3114F9D1-8375-4BF0-AFE6-3D6790959A02}"/>
              </a:ext>
            </a:extLst>
          </p:cNvPr>
          <p:cNvCxnSpPr>
            <a:cxnSpLocks/>
          </p:cNvCxnSpPr>
          <p:nvPr/>
        </p:nvCxnSpPr>
        <p:spPr>
          <a:xfrm flipH="1" flipV="1">
            <a:off x="6976533" y="1036570"/>
            <a:ext cx="3581394" cy="1088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Đường kết nối Mũi tên Thẳng 21">
            <a:extLst>
              <a:ext uri="{FF2B5EF4-FFF2-40B4-BE49-F238E27FC236}">
                <a16:creationId xmlns:a16="http://schemas.microsoft.com/office/drawing/2014/main" id="{E4A7F75E-6CA9-433B-98A5-0BE69309D2C2}"/>
              </a:ext>
            </a:extLst>
          </p:cNvPr>
          <p:cNvCxnSpPr/>
          <p:nvPr/>
        </p:nvCxnSpPr>
        <p:spPr>
          <a:xfrm flipH="1" flipV="1">
            <a:off x="9381067" y="897467"/>
            <a:ext cx="1591733" cy="1236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Đường kết nối Mũi tên Thẳng 23">
            <a:extLst>
              <a:ext uri="{FF2B5EF4-FFF2-40B4-BE49-F238E27FC236}">
                <a16:creationId xmlns:a16="http://schemas.microsoft.com/office/drawing/2014/main" id="{96A2F013-04F0-4815-9E65-409A8730B19C}"/>
              </a:ext>
            </a:extLst>
          </p:cNvPr>
          <p:cNvCxnSpPr/>
          <p:nvPr/>
        </p:nvCxnSpPr>
        <p:spPr>
          <a:xfrm flipH="1" flipV="1">
            <a:off x="10972800" y="897467"/>
            <a:ext cx="321733" cy="1236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14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TotalTime>
  <Words>408</Words>
  <Application>Microsoft Office PowerPoint</Application>
  <PresentationFormat>Widescreen</PresentationFormat>
  <Paragraphs>168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Tahoma</vt:lpstr>
      <vt:lpstr>Times New Roman</vt:lpstr>
      <vt:lpstr>Wingdings 3</vt:lpstr>
      <vt:lpstr>Office Theme</vt:lpstr>
      <vt:lpstr>Bài 6   Tìm kiếm thông tin từ internet</vt:lpstr>
      <vt:lpstr>Hoạt động cơ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cơ bản</vt:lpstr>
      <vt:lpstr>Hoạt động  thực hành</vt:lpstr>
      <vt:lpstr>Hoạt động ứng dụng mở rộng</vt:lpstr>
      <vt:lpstr>PowerPoint Presentation</vt:lpstr>
      <vt:lpstr>PowerPoint Presentation</vt:lpstr>
      <vt:lpstr>Từ khóa tìm kiếm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6   Tìm kiếm thông tin từ internet</dc:title>
  <dc:creator>Mai Hường Triệu</dc:creator>
  <cp:lastModifiedBy>Admin</cp:lastModifiedBy>
  <cp:revision>4</cp:revision>
  <dcterms:created xsi:type="dcterms:W3CDTF">2018-10-08T05:55:20Z</dcterms:created>
  <dcterms:modified xsi:type="dcterms:W3CDTF">2021-10-20T23:33:11Z</dcterms:modified>
</cp:coreProperties>
</file>